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2" r:id="rId2"/>
    <p:sldId id="350" r:id="rId3"/>
    <p:sldId id="352" r:id="rId4"/>
    <p:sldId id="362" r:id="rId5"/>
    <p:sldId id="356" r:id="rId6"/>
    <p:sldId id="360" r:id="rId7"/>
    <p:sldId id="357" r:id="rId8"/>
    <p:sldId id="354" r:id="rId9"/>
    <p:sldId id="382" r:id="rId10"/>
    <p:sldId id="364" r:id="rId11"/>
    <p:sldId id="381" r:id="rId12"/>
    <p:sldId id="380" r:id="rId13"/>
    <p:sldId id="385" r:id="rId14"/>
    <p:sldId id="383" r:id="rId15"/>
    <p:sldId id="386" r:id="rId16"/>
    <p:sldId id="387" r:id="rId17"/>
    <p:sldId id="388" r:id="rId18"/>
    <p:sldId id="389" r:id="rId19"/>
    <p:sldId id="390" r:id="rId20"/>
    <p:sldId id="392" r:id="rId21"/>
    <p:sldId id="393" r:id="rId22"/>
    <p:sldId id="394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4D9DBAA-86E1-45ED-927D-BD0002BE06FC}">
          <p14:sldIdLst>
            <p14:sldId id="282"/>
          </p14:sldIdLst>
        </p14:section>
        <p14:section name="Linux Firewall. Iptables" id="{565DE1E6-E18E-4ED6-9292-19E74ED75E7C}">
          <p14:sldIdLst>
            <p14:sldId id="350"/>
            <p14:sldId id="352"/>
            <p14:sldId id="362"/>
            <p14:sldId id="356"/>
            <p14:sldId id="360"/>
            <p14:sldId id="357"/>
            <p14:sldId id="354"/>
            <p14:sldId id="382"/>
            <p14:sldId id="364"/>
            <p14:sldId id="381"/>
          </p14:sldIdLst>
        </p14:section>
        <p14:section name="Рядовые атаки" id="{787A7A2E-E84D-43DC-BD5F-20797FFD5522}">
          <p14:sldIdLst>
            <p14:sldId id="380"/>
            <p14:sldId id="385"/>
            <p14:sldId id="383"/>
            <p14:sldId id="386"/>
            <p14:sldId id="387"/>
            <p14:sldId id="388"/>
          </p14:sldIdLst>
        </p14:section>
        <p14:section name="Fail2ban" id="{F7A1398D-C7F7-4027-AA41-7766EEC00C29}">
          <p14:sldIdLst>
            <p14:sldId id="389"/>
            <p14:sldId id="390"/>
            <p14:sldId id="392"/>
            <p14:sldId id="393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41" autoAdjust="0"/>
    <p:restoredTop sz="92413" autoAdjust="0"/>
  </p:normalViewPr>
  <p:slideViewPr>
    <p:cSldViewPr snapToGrid="0" showGuides="1">
      <p:cViewPr varScale="1">
        <p:scale>
          <a:sx n="109" d="100"/>
          <a:sy n="109" d="100"/>
        </p:scale>
        <p:origin x="1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26.05.2022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перерисовать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схему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69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перерисовать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схему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088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394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перерисовать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схему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655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Нужно перерисовать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схему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524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34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26.05.2022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26.05.2022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26.05.2022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4" y="2373329"/>
            <a:ext cx="6263487" cy="3593251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T Hoves DemiBold" panose="02000503030000020004"/>
              </a:rPr>
              <a:t>Безопасность </a:t>
            </a:r>
            <a:r>
              <a:rPr lang="en-US" sz="3600" dirty="0" smtClean="0">
                <a:latin typeface="TT Hoves" panose="02000503030000020004" pitchFamily="2" charset="-52"/>
              </a:rPr>
              <a:t>Li</a:t>
            </a:r>
            <a:r>
              <a:rPr lang="en-US" sz="3600" dirty="0">
                <a:latin typeface="TT Hoves" panose="02000503030000020004" pitchFamily="2" charset="-52"/>
              </a:rPr>
              <a:t>n</a:t>
            </a:r>
            <a:r>
              <a:rPr lang="en-US" sz="3600" dirty="0" smtClean="0">
                <a:latin typeface="TT Hoves" panose="02000503030000020004" pitchFamily="2" charset="-52"/>
              </a:rPr>
              <a:t>ux </a:t>
            </a:r>
            <a:r>
              <a:rPr lang="ru-RU" sz="3600" dirty="0" smtClean="0">
                <a:latin typeface="TT Hoves DemiBold" panose="02000503030000020004"/>
              </a:rPr>
              <a:t>серверов.</a:t>
            </a:r>
            <a:endParaRPr lang="en-US" sz="3600" dirty="0" smtClean="0">
              <a:latin typeface="TT Hoves DemiBold" panose="02000503030000020004"/>
            </a:endParaRPr>
          </a:p>
          <a:p>
            <a:endParaRPr lang="ru-RU" sz="3600" dirty="0" smtClean="0">
              <a:latin typeface="TT Hoves DemiBold" panose="02000503030000020004"/>
            </a:endParaRPr>
          </a:p>
          <a:p>
            <a:r>
              <a:rPr lang="en-US" sz="3600" dirty="0" smtClean="0">
                <a:latin typeface="TT Hoves" panose="02000503030000020004" pitchFamily="2" charset="-52"/>
              </a:rPr>
              <a:t>Linux Firewall. </a:t>
            </a:r>
            <a:r>
              <a:rPr lang="en-US" sz="3600" dirty="0" err="1" smtClean="0">
                <a:latin typeface="TT Hoves" panose="02000503030000020004" pitchFamily="2" charset="-52"/>
              </a:rPr>
              <a:t>iptables</a:t>
            </a:r>
            <a:endParaRPr lang="en-US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10</a:t>
            </a:fld>
            <a:endParaRPr lang="ru-RU"/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1019175" y="1767202"/>
            <a:ext cx="5134467" cy="405873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>
                <a:latin typeface="TT Hoves"/>
              </a:rPr>
              <a:t>Редактирование правил и </a:t>
            </a:r>
            <a:r>
              <a:rPr lang="ru-RU" sz="1800" dirty="0" smtClean="0">
                <a:latin typeface="TT Hoves"/>
              </a:rPr>
              <a:t>цепочек:</a:t>
            </a:r>
            <a:endParaRPr lang="ru-RU" sz="1800" dirty="0">
              <a:latin typeface="TT Hoves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159964"/>
              </p:ext>
            </p:extLst>
          </p:nvPr>
        </p:nvGraphicFramePr>
        <p:xfrm>
          <a:off x="1019175" y="2195830"/>
          <a:ext cx="1015365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372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3335253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  <a:gridCol w="5163025">
                  <a:extLst>
                    <a:ext uri="{9D8B030D-6E8A-4147-A177-3AD203B41FA5}">
                      <a16:colId xmlns:a16="http://schemas.microsoft.com/office/drawing/2014/main" val="2402328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Ключ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Синтаксис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effectLst/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smtClean="0">
                          <a:effectLst/>
                        </a:rPr>
                        <a:t>A</a:t>
                      </a:r>
                      <a:endParaRPr lang="en-US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--append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цепочка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Добавление нового правила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в самое начало цепочки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--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[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цепочка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Удаление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правила из цепочки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--insert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номер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правила</a:t>
                      </a:r>
                      <a:r>
                        <a:rPr lang="en-US" sz="1600" dirty="0" smtClean="0"/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Вставить правило в цепочку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smtClean="0">
                          <a:latin typeface="TT Hoves" panose="02000503030000020004"/>
                        </a:rPr>
                        <a:t>R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--replace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номер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правила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Заменить правило в цепочке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51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smtClean="0">
                          <a:latin typeface="TT Hoves" panose="02000503030000020004"/>
                        </a:rPr>
                        <a:t>N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--new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имя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цепочки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Создание новой пользовательской цепочки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93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smtClean="0">
                          <a:latin typeface="TT Hoves" panose="02000503030000020004"/>
                        </a:rPr>
                        <a:t>X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--delete-chain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имя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цепочки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Удаление пользовательской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цепочки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36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smtClean="0">
                          <a:latin typeface="TT Hoves" panose="02000503030000020004"/>
                        </a:rPr>
                        <a:t>E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--rename-chain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 [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старое имя цепочки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]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[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новое имя цепочки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Переименовать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цепочку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612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smtClean="0">
                          <a:latin typeface="TT Hoves" panose="02000503030000020004"/>
                        </a:rPr>
                        <a:t>F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--flush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цепочка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Удалить все правила в цепочке, если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не указывать цепочку, то будут удалены все правила.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284893"/>
                  </a:ext>
                </a:extLst>
              </a:tr>
            </a:tbl>
          </a:graphicData>
        </a:graphic>
      </p:graphicFrame>
      <p:sp>
        <p:nvSpPr>
          <p:cNvPr id="10" name="Заголовок 7"/>
          <p:cNvSpPr txBox="1">
            <a:spLocks/>
          </p:cNvSpPr>
          <p:nvPr/>
        </p:nvSpPr>
        <p:spPr>
          <a:xfrm>
            <a:off x="3245790" y="784931"/>
            <a:ext cx="5928882" cy="7081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ru-RU" sz="4800" dirty="0" smtClean="0">
                <a:latin typeface="TT Hoves DemiBold" panose="02000503030000020004"/>
                <a:ea typeface="+mn-ea"/>
                <a:cs typeface="+mn-cs"/>
              </a:rPr>
              <a:t>Синтаксис </a:t>
            </a:r>
            <a:r>
              <a:rPr lang="en-US" sz="4800" dirty="0" err="1">
                <a:latin typeface="TT Hoves DemiBold" panose="02000503030000020004"/>
                <a:ea typeface="+mn-ea"/>
                <a:cs typeface="+mn-cs"/>
              </a:rPr>
              <a:t>I</a:t>
            </a:r>
            <a:r>
              <a:rPr lang="en-US" sz="4800" dirty="0" err="1" smtClean="0">
                <a:latin typeface="TT Hoves DemiBold" panose="02000503030000020004"/>
                <a:ea typeface="+mn-ea"/>
                <a:cs typeface="+mn-cs"/>
              </a:rPr>
              <a:t>ptables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  <p:sp>
        <p:nvSpPr>
          <p:cNvPr id="14" name="Текст 5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9447714" cy="365125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</p:spTree>
    <p:extLst>
      <p:ext uri="{BB962C8B-B14F-4D97-AF65-F5344CB8AC3E}">
        <p14:creationId xmlns:p14="http://schemas.microsoft.com/office/powerpoint/2010/main" val="21654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11</a:t>
            </a:fld>
            <a:endParaRPr lang="ru-RU"/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1019175" y="1813879"/>
            <a:ext cx="2668745" cy="379993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latin typeface="TT Hoves"/>
              </a:rPr>
              <a:t>Настройка правил:</a:t>
            </a:r>
            <a:endParaRPr lang="ru-RU" sz="1800" dirty="0">
              <a:latin typeface="TT Hoves"/>
            </a:endParaRP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885004"/>
              </p:ext>
            </p:extLst>
          </p:nvPr>
        </p:nvGraphicFramePr>
        <p:xfrm>
          <a:off x="1019175" y="2193872"/>
          <a:ext cx="1015365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372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3335253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  <a:gridCol w="5163025">
                  <a:extLst>
                    <a:ext uri="{9D8B030D-6E8A-4147-A177-3AD203B41FA5}">
                      <a16:colId xmlns:a16="http://schemas.microsoft.com/office/drawing/2014/main" val="2402328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Ключ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Синтаксис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effectLst/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smtClean="0">
                          <a:effectLst/>
                          <a:latin typeface="+mn-lt"/>
                        </a:rPr>
                        <a:t>p</a:t>
                      </a:r>
                      <a:endParaRPr lang="en-US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--proto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протокол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Указание протокол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--source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адрес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или сеть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Указание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 IP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 адреса источника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-d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--destination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адрес или сеть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Указание 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IP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адреса назначения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err="1" smtClean="0">
                          <a:latin typeface="TT Hoves" panose="02000503030000020004"/>
                        </a:rPr>
                        <a:t>i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--in-interface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интерфейс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Обрабатывать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только входящие пакеты на указанном интерфейсе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51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-o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--out-interface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интерфейс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TT Hoves" panose="02000503030000020004"/>
                        </a:rPr>
                        <a:t>Обрабатывать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только исходящие пакеты на указанном интерфейсе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 smtClean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930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smtClean="0">
                          <a:latin typeface="TT Hoves" panose="02000503030000020004"/>
                        </a:rPr>
                        <a:t>j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--jump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действие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Применить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одно из действий (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accept, drop 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и т.п.)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36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-g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</a:t>
                      </a:r>
                      <a:r>
                        <a:rPr lang="en-US" sz="1600" dirty="0" err="1" smtClean="0">
                          <a:latin typeface="TT Hoves" panose="02000503030000020004"/>
                        </a:rPr>
                        <a:t>goto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цепочка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Переход к другой цепочке правил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612706"/>
                  </a:ext>
                </a:extLst>
              </a:tr>
            </a:tbl>
          </a:graphicData>
        </a:graphic>
      </p:graphicFrame>
      <p:sp>
        <p:nvSpPr>
          <p:cNvPr id="10" name="Заголовок 7"/>
          <p:cNvSpPr txBox="1">
            <a:spLocks/>
          </p:cNvSpPr>
          <p:nvPr/>
        </p:nvSpPr>
        <p:spPr>
          <a:xfrm>
            <a:off x="3333027" y="720444"/>
            <a:ext cx="5945162" cy="7745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ru-RU" sz="4800" dirty="0" smtClean="0">
                <a:latin typeface="TT Hoves DemiBold" panose="02000503030000020004"/>
                <a:ea typeface="+mn-ea"/>
                <a:cs typeface="+mn-cs"/>
              </a:rPr>
              <a:t>Синтаксис </a:t>
            </a:r>
            <a:r>
              <a:rPr lang="en-US" sz="4800" dirty="0" err="1">
                <a:latin typeface="TT Hoves DemiBold" panose="02000503030000020004"/>
                <a:ea typeface="+mn-ea"/>
                <a:cs typeface="+mn-cs"/>
              </a:rPr>
              <a:t>I</a:t>
            </a:r>
            <a:r>
              <a:rPr lang="en-US" sz="4800" dirty="0" err="1" smtClean="0">
                <a:latin typeface="TT Hoves DemiBold" panose="02000503030000020004"/>
                <a:ea typeface="+mn-ea"/>
                <a:cs typeface="+mn-cs"/>
              </a:rPr>
              <a:t>ptables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  <p:sp>
        <p:nvSpPr>
          <p:cNvPr id="14" name="Текст 5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9447714" cy="365125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</p:spTree>
    <p:extLst>
      <p:ext uri="{BB962C8B-B14F-4D97-AF65-F5344CB8AC3E}">
        <p14:creationId xmlns:p14="http://schemas.microsoft.com/office/powerpoint/2010/main" val="353398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42705" y="383721"/>
            <a:ext cx="5773424" cy="1910443"/>
          </a:xfrm>
        </p:spPr>
        <p:txBody>
          <a:bodyPr>
            <a:normAutofit fontScale="90000"/>
          </a:bodyPr>
          <a:lstStyle/>
          <a:p>
            <a:r>
              <a:rPr lang="ru-RU" sz="5400" dirty="0" smtClean="0">
                <a:latin typeface="TT Hoves DemiBold" panose="02000503030000020004" pitchFamily="2" charset="-52"/>
              </a:rPr>
              <a:t>Рядовые атаки</a:t>
            </a:r>
            <a:r>
              <a:rPr lang="en-US" sz="5400" dirty="0" smtClean="0">
                <a:latin typeface="TT Hoves DemiBold" panose="02000503030000020004" pitchFamily="2" charset="-52"/>
              </a:rPr>
              <a:t/>
            </a:r>
            <a:br>
              <a:rPr lang="en-US" sz="5400" dirty="0" smtClean="0">
                <a:latin typeface="TT Hoves DemiBold" panose="02000503030000020004" pitchFamily="2" charset="-52"/>
              </a:rPr>
            </a:br>
            <a:r>
              <a:rPr lang="en-US" sz="5400" dirty="0">
                <a:latin typeface="TT Hoves DemiBold" panose="02000503030000020004" pitchFamily="2" charset="-52"/>
              </a:rPr>
              <a:t>Linux</a:t>
            </a:r>
            <a:r>
              <a:rPr lang="ru-RU" sz="5400" dirty="0">
                <a:latin typeface="TT Hoves DemiBold" panose="02000503030000020004" pitchFamily="2" charset="-52"/>
              </a:rPr>
              <a:t> </a:t>
            </a:r>
            <a:r>
              <a:rPr lang="en-US" sz="5400" dirty="0">
                <a:latin typeface="TT Hoves DemiBold" panose="02000503030000020004" pitchFamily="2" charset="-52"/>
              </a:rPr>
              <a:t>OS</a:t>
            </a:r>
            <a:r>
              <a:rPr lang="ru-RU" sz="5400" dirty="0">
                <a:latin typeface="TT Hoves DemiBold" panose="02000503030000020004" pitchFamily="2" charset="-52"/>
              </a:rPr>
              <a:t/>
            </a:r>
            <a:br>
              <a:rPr lang="ru-RU" sz="5400" dirty="0">
                <a:latin typeface="TT Hoves DemiBold" panose="02000503030000020004" pitchFamily="2" charset="-52"/>
              </a:rPr>
            </a:br>
            <a:endParaRPr lang="ru-RU" sz="5400" dirty="0"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5763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13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442913" y="1652648"/>
            <a:ext cx="11306174" cy="2992637"/>
          </a:xfrm>
        </p:spPr>
        <p:txBody>
          <a:bodyPr>
            <a:noAutofit/>
          </a:bodyPr>
          <a:lstStyle/>
          <a:p>
            <a:pPr marL="361950" indent="-352425" algn="just"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 panose="02000503030000020004"/>
              </a:rPr>
              <a:t>DoS</a:t>
            </a:r>
            <a:r>
              <a:rPr lang="ru-RU" sz="1800" b="1" dirty="0">
                <a:latin typeface="TT Hoves" panose="02000503030000020004"/>
              </a:rPr>
              <a:t>-атака</a:t>
            </a:r>
            <a:r>
              <a:rPr lang="ru-RU" sz="1800" dirty="0">
                <a:latin typeface="TT Hoves" panose="02000503030000020004"/>
              </a:rPr>
              <a:t> (</a:t>
            </a:r>
            <a:r>
              <a:rPr lang="ru-RU" sz="1800" dirty="0" err="1">
                <a:latin typeface="TT Hoves" panose="02000503030000020004"/>
              </a:rPr>
              <a:t>Denial</a:t>
            </a:r>
            <a:r>
              <a:rPr lang="ru-RU" sz="1800" dirty="0">
                <a:latin typeface="TT Hoves" panose="02000503030000020004"/>
              </a:rPr>
              <a:t> </a:t>
            </a:r>
            <a:r>
              <a:rPr lang="ru-RU" sz="1800" dirty="0" err="1">
                <a:latin typeface="TT Hoves" panose="02000503030000020004"/>
              </a:rPr>
              <a:t>of</a:t>
            </a:r>
            <a:r>
              <a:rPr lang="ru-RU" sz="1800" dirty="0">
                <a:latin typeface="TT Hoves" panose="02000503030000020004"/>
              </a:rPr>
              <a:t> </a:t>
            </a:r>
            <a:r>
              <a:rPr lang="ru-RU" sz="1800" dirty="0" err="1">
                <a:latin typeface="TT Hoves" panose="02000503030000020004"/>
              </a:rPr>
              <a:t>Service</a:t>
            </a:r>
            <a:r>
              <a:rPr lang="ru-RU" sz="1800" dirty="0">
                <a:latin typeface="TT Hoves" panose="02000503030000020004"/>
              </a:rPr>
              <a:t> – «отказ в обслуживании») – это попытка причинить вред, сделав недоступной целевую систему, например веб-сайт или приложение, для обычных конечных пользователей. Обычно злоумышленники генерируют большое количество пакетов или запросов, которые в конечном счете перегружают работу целевой системы</a:t>
            </a:r>
            <a:r>
              <a:rPr lang="ru-RU" sz="1800" dirty="0" smtClean="0">
                <a:latin typeface="TT Hoves" panose="02000503030000020004"/>
              </a:rPr>
              <a:t>.</a:t>
            </a:r>
          </a:p>
          <a:p>
            <a:pPr marL="361950" indent="-352425" algn="just"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 panose="02000503030000020004"/>
              </a:rPr>
              <a:t>DDoS</a:t>
            </a:r>
            <a:r>
              <a:rPr lang="ru-RU" sz="1800" b="1" dirty="0">
                <a:latin typeface="TT Hoves" panose="02000503030000020004"/>
              </a:rPr>
              <a:t>-атака</a:t>
            </a:r>
            <a:r>
              <a:rPr lang="ru-RU" sz="1800" dirty="0">
                <a:latin typeface="TT Hoves" panose="02000503030000020004"/>
              </a:rPr>
              <a:t> является разновидностью обыкновенной </a:t>
            </a:r>
            <a:r>
              <a:rPr lang="ru-RU" sz="1800" dirty="0" err="1">
                <a:latin typeface="TT Hoves" panose="02000503030000020004"/>
              </a:rPr>
              <a:t>DoS</a:t>
            </a:r>
            <a:r>
              <a:rPr lang="ru-RU" sz="1800" dirty="0">
                <a:latin typeface="TT Hoves" panose="02000503030000020004"/>
              </a:rPr>
              <a:t>-атаки. Отличие </a:t>
            </a:r>
            <a:r>
              <a:rPr lang="ru-RU" sz="1800" dirty="0" err="1">
                <a:latin typeface="TT Hoves" panose="02000503030000020004"/>
              </a:rPr>
              <a:t>DoS</a:t>
            </a:r>
            <a:r>
              <a:rPr lang="ru-RU" sz="1800" dirty="0">
                <a:latin typeface="TT Hoves" panose="02000503030000020004"/>
              </a:rPr>
              <a:t> от </a:t>
            </a:r>
            <a:r>
              <a:rPr lang="ru-RU" sz="1800" dirty="0" err="1">
                <a:latin typeface="TT Hoves" panose="02000503030000020004"/>
              </a:rPr>
              <a:t>DDoS</a:t>
            </a:r>
            <a:r>
              <a:rPr lang="ru-RU" sz="1800" dirty="0">
                <a:latin typeface="TT Hoves" panose="02000503030000020004"/>
              </a:rPr>
              <a:t> в количестве задействованных устройств. В случае классической </a:t>
            </a:r>
            <a:r>
              <a:rPr lang="ru-RU" sz="1800" dirty="0" err="1">
                <a:latin typeface="TT Hoves" panose="02000503030000020004"/>
              </a:rPr>
              <a:t>DoS</a:t>
            </a:r>
            <a:r>
              <a:rPr lang="ru-RU" sz="1800" dirty="0">
                <a:latin typeface="TT Hoves" panose="02000503030000020004"/>
              </a:rPr>
              <a:t> для отправки запросов в сторону цели атаки используется, как правило, одно устройство. </a:t>
            </a:r>
            <a:r>
              <a:rPr lang="ru-RU" sz="1800" dirty="0" smtClean="0">
                <a:latin typeface="TT Hoves" panose="02000503030000020004"/>
              </a:rPr>
              <a:t>При </a:t>
            </a:r>
            <a:r>
              <a:rPr lang="ru-RU" sz="1800" dirty="0" err="1" smtClean="0">
                <a:latin typeface="TT Hoves" panose="02000503030000020004"/>
              </a:rPr>
              <a:t>DDoS</a:t>
            </a:r>
            <a:r>
              <a:rPr lang="ru-RU" sz="1800" dirty="0" smtClean="0">
                <a:latin typeface="TT Hoves" panose="02000503030000020004"/>
              </a:rPr>
              <a:t>-атаке, </a:t>
            </a:r>
            <a:r>
              <a:rPr lang="ru-RU" sz="1800" dirty="0">
                <a:latin typeface="TT Hoves" panose="02000503030000020004"/>
              </a:rPr>
              <a:t>задача распределяется между большим количеством атакующих устройств, как правило, управляемых атакующим центром</a:t>
            </a:r>
            <a:r>
              <a:rPr lang="ru-RU" sz="1800" dirty="0" smtClean="0">
                <a:latin typeface="TT Hoves" panose="02000503030000020004"/>
              </a:rPr>
              <a:t>.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2710364" cy="365125"/>
          </a:xfrm>
        </p:spPr>
        <p:txBody>
          <a:bodyPr/>
          <a:lstStyle/>
          <a:p>
            <a:r>
              <a:rPr lang="ru-RU" dirty="0" smtClean="0"/>
              <a:t>Безопасность </a:t>
            </a:r>
            <a:r>
              <a:rPr lang="en-US" dirty="0" smtClean="0"/>
              <a:t>Linux </a:t>
            </a:r>
            <a:r>
              <a:rPr lang="ru-RU" dirty="0" smtClean="0"/>
              <a:t>серверов</a:t>
            </a:r>
            <a:endParaRPr lang="ru-RU" dirty="0"/>
          </a:p>
        </p:txBody>
      </p:sp>
      <p:sp>
        <p:nvSpPr>
          <p:cNvPr id="9" name="Заголовок 7"/>
          <p:cNvSpPr txBox="1">
            <a:spLocks/>
          </p:cNvSpPr>
          <p:nvPr/>
        </p:nvSpPr>
        <p:spPr>
          <a:xfrm>
            <a:off x="4638810" y="699653"/>
            <a:ext cx="3495900" cy="7653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en-US" sz="4800" dirty="0" err="1" smtClean="0">
                <a:latin typeface="TT Hoves DemiBold" panose="02000503030000020004"/>
                <a:ea typeface="+mn-ea"/>
                <a:cs typeface="+mn-cs"/>
              </a:rPr>
              <a:t>DoS</a:t>
            </a:r>
            <a:r>
              <a:rPr lang="en-US" sz="4800" dirty="0" smtClean="0">
                <a:latin typeface="TT Hoves DemiBold" panose="02000503030000020004"/>
                <a:ea typeface="+mn-ea"/>
                <a:cs typeface="+mn-cs"/>
              </a:rPr>
              <a:t>-</a:t>
            </a:r>
            <a:r>
              <a:rPr lang="ru-RU" sz="4800" dirty="0" smtClean="0">
                <a:latin typeface="TT Hoves DemiBold" panose="02000503030000020004"/>
                <a:ea typeface="+mn-ea"/>
                <a:cs typeface="+mn-cs"/>
              </a:rPr>
              <a:t>атаки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  <p:pic>
        <p:nvPicPr>
          <p:cNvPr id="14338" name="Picture 2" descr="https://www.iseo.ru/upload/iblock/844/shema_dos_ataki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04" y="4197018"/>
            <a:ext cx="3383793" cy="175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0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sz="half" idx="2"/>
          </p:nvPr>
        </p:nvSpPr>
        <p:spPr>
          <a:xfrm>
            <a:off x="356686" y="1612627"/>
            <a:ext cx="6677025" cy="4866558"/>
          </a:xfrm>
        </p:spPr>
        <p:txBody>
          <a:bodyPr>
            <a:noAutofit/>
          </a:bodyPr>
          <a:lstStyle/>
          <a:p>
            <a:pPr marL="295275" lvl="0" indent="-285750" algn="just"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Атаки уровня инфраструктуры</a:t>
            </a:r>
          </a:p>
          <a:p>
            <a:pPr marL="9525" lvl="0" indent="0" algn="just">
              <a:buNone/>
            </a:pPr>
            <a:r>
              <a:rPr lang="ru-RU" dirty="0">
                <a:latin typeface="TT Hoves" panose="02000503030000020004"/>
              </a:rPr>
              <a:t>Злоумышленники перекрывают доступ к серверу без перегрузки пропускного канала. Целью этих атак является оперативная память, процессорное время и подсистема хранения данных на сервере. </a:t>
            </a:r>
          </a:p>
          <a:p>
            <a:pPr marL="295275" lvl="0" indent="-285750" algn="just"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Атаки транспортного уровня</a:t>
            </a:r>
          </a:p>
          <a:p>
            <a:pPr marL="9525" lvl="0" indent="0" algn="just">
              <a:buNone/>
            </a:pPr>
            <a:r>
              <a:rPr lang="ru-RU" dirty="0">
                <a:latin typeface="TT Hoves" panose="02000503030000020004"/>
              </a:rPr>
              <a:t>Это наиболее распространенный тип </a:t>
            </a:r>
            <a:r>
              <a:rPr lang="ru-RU" dirty="0" err="1">
                <a:latin typeface="TT Hoves" panose="02000503030000020004"/>
              </a:rPr>
              <a:t>DDoS</a:t>
            </a:r>
            <a:r>
              <a:rPr lang="ru-RU" dirty="0">
                <a:latin typeface="TT Hoves" panose="02000503030000020004"/>
              </a:rPr>
              <a:t>-атак, который включает в себя такие атаки, как SYN-</a:t>
            </a:r>
            <a:r>
              <a:rPr lang="ru-RU" dirty="0" err="1">
                <a:latin typeface="TT Hoves" panose="02000503030000020004"/>
              </a:rPr>
              <a:t>флуд</a:t>
            </a:r>
            <a:r>
              <a:rPr lang="ru-RU" dirty="0">
                <a:latin typeface="TT Hoves" panose="02000503030000020004"/>
              </a:rPr>
              <a:t>, UDP-</a:t>
            </a:r>
            <a:r>
              <a:rPr lang="ru-RU" dirty="0" err="1">
                <a:latin typeface="TT Hoves" panose="02000503030000020004"/>
              </a:rPr>
              <a:t>флуд</a:t>
            </a:r>
            <a:r>
              <a:rPr lang="ru-RU" dirty="0">
                <a:latin typeface="TT Hoves" panose="02000503030000020004"/>
              </a:rPr>
              <a:t>, </a:t>
            </a:r>
            <a:r>
              <a:rPr lang="en-US" dirty="0">
                <a:latin typeface="TT Hoves" panose="02000503030000020004"/>
              </a:rPr>
              <a:t>ICMP</a:t>
            </a:r>
            <a:r>
              <a:rPr lang="ru-RU" dirty="0">
                <a:latin typeface="TT Hoves" panose="02000503030000020004"/>
              </a:rPr>
              <a:t>-</a:t>
            </a:r>
            <a:r>
              <a:rPr lang="ru-RU" dirty="0" err="1">
                <a:latin typeface="TT Hoves" panose="02000503030000020004"/>
              </a:rPr>
              <a:t>флуд</a:t>
            </a:r>
            <a:r>
              <a:rPr lang="ru-RU" dirty="0">
                <a:latin typeface="TT Hoves" panose="02000503030000020004"/>
              </a:rPr>
              <a:t> и др. Подобные атаки обычно массовые и направлены на то, чтобы перегрузить пропускную способность сети либо серверы приложений.</a:t>
            </a:r>
          </a:p>
          <a:p>
            <a:pPr marL="295275" lvl="0" indent="-285750" algn="just"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Атаки уровня приложения</a:t>
            </a:r>
          </a:p>
          <a:p>
            <a:pPr marL="9525" lvl="0" indent="0" algn="just">
              <a:buNone/>
            </a:pPr>
            <a:r>
              <a:rPr lang="ru-RU" dirty="0">
                <a:latin typeface="TT Hoves" panose="02000503030000020004"/>
              </a:rPr>
              <a:t>Метод используется для того, чтобы вызвать перегрузку элементов инфраструктуры сервера приложений. Выявить такую атаку сложно, так как трудно отличить её от легитимного трафика. Пример — имитация просмотра страниц.</a:t>
            </a:r>
          </a:p>
        </p:txBody>
      </p:sp>
      <p:sp>
        <p:nvSpPr>
          <p:cNvPr id="17" name="Заголовок 7"/>
          <p:cNvSpPr txBox="1">
            <a:spLocks/>
          </p:cNvSpPr>
          <p:nvPr/>
        </p:nvSpPr>
        <p:spPr>
          <a:xfrm>
            <a:off x="1932318" y="699653"/>
            <a:ext cx="8831173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ru-RU" sz="4800" dirty="0" smtClean="0">
                <a:latin typeface="TT Hoves DemiBold" panose="02000503030000020004"/>
                <a:ea typeface="+mn-ea"/>
                <a:cs typeface="+mn-cs"/>
              </a:rPr>
              <a:t>Классификация </a:t>
            </a:r>
            <a:r>
              <a:rPr lang="en-US" sz="4800" dirty="0" err="1" smtClean="0">
                <a:latin typeface="TT Hoves DemiBold" panose="02000503030000020004"/>
                <a:ea typeface="+mn-ea"/>
                <a:cs typeface="+mn-cs"/>
              </a:rPr>
              <a:t>DDoS</a:t>
            </a:r>
            <a:r>
              <a:rPr lang="en-US" sz="4800" dirty="0" smtClean="0">
                <a:latin typeface="TT Hoves DemiBold" panose="02000503030000020004"/>
                <a:ea typeface="+mn-ea"/>
                <a:cs typeface="+mn-cs"/>
              </a:rPr>
              <a:t>-</a:t>
            </a:r>
            <a:r>
              <a:rPr lang="ru-RU" sz="4800" dirty="0" smtClean="0">
                <a:latin typeface="TT Hoves DemiBold" panose="02000503030000020004"/>
                <a:ea typeface="+mn-ea"/>
                <a:cs typeface="+mn-cs"/>
              </a:rPr>
              <a:t>атак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r="4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840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2090179"/>
            <a:ext cx="6763788" cy="2996171"/>
          </a:xfrm>
        </p:spPr>
        <p:txBody>
          <a:bodyPr>
            <a:noAutofit/>
          </a:bodyPr>
          <a:lstStyle/>
          <a:p>
            <a:pPr marL="361950" indent="-352425"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Использование брандмауэра для </a:t>
            </a:r>
            <a:r>
              <a:rPr lang="ru-RU" sz="1800" dirty="0" smtClean="0">
                <a:latin typeface="TT Hoves" panose="02000503030000020004"/>
              </a:rPr>
              <a:t>приложений.</a:t>
            </a:r>
            <a:endParaRPr lang="ru-RU" sz="1800" dirty="0">
              <a:latin typeface="TT Hoves" panose="02000503030000020004"/>
            </a:endParaRPr>
          </a:p>
          <a:p>
            <a:pPr marL="361950" indent="-352425" algn="just">
              <a:buFont typeface="Wingdings" panose="05000000000000000000" pitchFamily="2" charset="2"/>
              <a:buChar char="v"/>
            </a:pPr>
            <a:r>
              <a:rPr lang="en-US" sz="1800" dirty="0">
                <a:latin typeface="TT Hoves" panose="02000503030000020004"/>
              </a:rPr>
              <a:t>C</a:t>
            </a:r>
            <a:r>
              <a:rPr lang="ru-RU" sz="1800" dirty="0">
                <a:latin typeface="TT Hoves" panose="02000503030000020004"/>
              </a:rPr>
              <a:t>ведение к минимуму количества возможных точек для </a:t>
            </a:r>
            <a:r>
              <a:rPr lang="ru-RU" sz="1800" dirty="0" smtClean="0">
                <a:latin typeface="TT Hoves" panose="02000503030000020004"/>
              </a:rPr>
              <a:t>атаки.</a:t>
            </a:r>
            <a:endParaRPr lang="en-US" sz="1800" dirty="0">
              <a:latin typeface="TT Hoves" panose="02000503030000020004"/>
            </a:endParaRPr>
          </a:p>
          <a:p>
            <a:pPr marL="361950" indent="-352425"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Контроль входящего трафика посредством </a:t>
            </a:r>
            <a:r>
              <a:rPr lang="en-US" sz="1800" dirty="0">
                <a:latin typeface="TT Hoves" panose="02000503030000020004"/>
              </a:rPr>
              <a:t>ACL.</a:t>
            </a:r>
            <a:endParaRPr lang="ru-RU" sz="1800" dirty="0">
              <a:latin typeface="TT Hoves" panose="02000503030000020004"/>
            </a:endParaRPr>
          </a:p>
          <a:p>
            <a:pPr marL="361950" indent="-352425"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Конфигурирование сетевого оборудования для противодействовать </a:t>
            </a:r>
            <a:r>
              <a:rPr lang="ru-RU" sz="1800" dirty="0" err="1" smtClean="0">
                <a:latin typeface="TT Hoves" panose="02000503030000020004"/>
              </a:rPr>
              <a:t>DDoS</a:t>
            </a:r>
            <a:r>
              <a:rPr lang="ru-RU" sz="1800" dirty="0" smtClean="0">
                <a:latin typeface="TT Hoves" panose="02000503030000020004"/>
              </a:rPr>
              <a:t>-атакам.</a:t>
            </a:r>
            <a:endParaRPr lang="ru-RU" sz="1800" dirty="0">
              <a:latin typeface="TT Hoves" panose="02000503030000020004"/>
            </a:endParaRPr>
          </a:p>
          <a:p>
            <a:pPr marL="361950" indent="-352425"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Использование</a:t>
            </a:r>
            <a:r>
              <a:rPr lang="en-US" sz="1800" dirty="0">
                <a:latin typeface="TT Hoves" panose="02000503030000020004"/>
              </a:rPr>
              <a:t> </a:t>
            </a:r>
            <a:r>
              <a:rPr lang="ru-RU" sz="1800" dirty="0">
                <a:latin typeface="TT Hoves" panose="02000503030000020004"/>
              </a:rPr>
              <a:t>специализированных сервисов для защиты от </a:t>
            </a:r>
            <a:r>
              <a:rPr lang="ru-RU" sz="1800" dirty="0" err="1" smtClean="0">
                <a:latin typeface="TT Hoves" panose="02000503030000020004"/>
              </a:rPr>
              <a:t>DDoS</a:t>
            </a:r>
            <a:r>
              <a:rPr lang="ru-RU" sz="1800" dirty="0" smtClean="0">
                <a:latin typeface="TT Hoves" panose="02000503030000020004"/>
              </a:rPr>
              <a:t>-атак.</a:t>
            </a:r>
            <a:endParaRPr lang="en-US" sz="1800" dirty="0">
              <a:latin typeface="TT Hoves" panose="02000503030000020004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4234364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124450" y="411121"/>
            <a:ext cx="6878284" cy="824676"/>
          </a:xfrm>
        </p:spPr>
        <p:txBody>
          <a:bodyPr>
            <a:normAutofit/>
          </a:bodyPr>
          <a:lstStyle/>
          <a:p>
            <a:r>
              <a:rPr lang="ru-RU" sz="4800" dirty="0" smtClean="0">
                <a:latin typeface="TT Hoves DemiBold"/>
              </a:rPr>
              <a:t>Методы защиты</a:t>
            </a:r>
            <a:endParaRPr lang="ru-RU" sz="4800" dirty="0">
              <a:latin typeface="TT Hoves DemiBold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 err="1" smtClean="0"/>
              <a:t>Безопаснотсь</a:t>
            </a:r>
            <a:r>
              <a:rPr lang="ru-RU" dirty="0" smtClean="0"/>
              <a:t> </a:t>
            </a:r>
            <a:r>
              <a:rPr lang="en-US" dirty="0" smtClean="0"/>
              <a:t>Linux </a:t>
            </a:r>
            <a:r>
              <a:rPr lang="ru-RU" dirty="0" smtClean="0"/>
              <a:t>серверов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80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sz="half" idx="2"/>
          </p:nvPr>
        </p:nvSpPr>
        <p:spPr>
          <a:xfrm>
            <a:off x="356686" y="2201013"/>
            <a:ext cx="6353175" cy="3748937"/>
          </a:xfrm>
        </p:spPr>
        <p:txBody>
          <a:bodyPr>
            <a:noAutofit/>
          </a:bodyPr>
          <a:lstStyle/>
          <a:p>
            <a:pPr marL="295275" lvl="0" indent="-285750" algn="just">
              <a:buFont typeface="Wingdings" panose="05000000000000000000" pitchFamily="2" charset="2"/>
              <a:buChar char="v"/>
            </a:pPr>
            <a:r>
              <a:rPr lang="en-US" sz="1800" b="1" dirty="0" err="1">
                <a:latin typeface="TT Hoves" panose="02000503030000020004"/>
              </a:rPr>
              <a:t>B</a:t>
            </a:r>
            <a:r>
              <a:rPr lang="ru-RU" sz="1800" b="1" dirty="0" err="1">
                <a:latin typeface="TT Hoves" panose="02000503030000020004"/>
              </a:rPr>
              <a:t>rute</a:t>
            </a:r>
            <a:r>
              <a:rPr lang="ru-RU" sz="1800" b="1" dirty="0">
                <a:latin typeface="TT Hoves" panose="02000503030000020004"/>
              </a:rPr>
              <a:t> </a:t>
            </a:r>
            <a:r>
              <a:rPr lang="ru-RU" sz="1800" b="1" dirty="0" err="1">
                <a:latin typeface="TT Hoves" panose="02000503030000020004"/>
              </a:rPr>
              <a:t>force</a:t>
            </a:r>
            <a:r>
              <a:rPr lang="ru-RU" sz="1800" dirty="0">
                <a:latin typeface="TT Hoves" panose="02000503030000020004"/>
              </a:rPr>
              <a:t>  </a:t>
            </a:r>
            <a:r>
              <a:rPr lang="ru-RU" sz="1800" dirty="0" smtClean="0">
                <a:latin typeface="TT Hoves" panose="02000503030000020004"/>
              </a:rPr>
              <a:t>(атака грубой силой) </a:t>
            </a:r>
            <a:r>
              <a:rPr lang="ru-RU" sz="1800" dirty="0">
                <a:latin typeface="TT Hoves" panose="02000503030000020004"/>
              </a:rPr>
              <a:t>представляет собой</a:t>
            </a:r>
            <a:r>
              <a:rPr lang="en-US" sz="1800" dirty="0">
                <a:latin typeface="TT Hoves" panose="02000503030000020004"/>
              </a:rPr>
              <a:t> </a:t>
            </a:r>
            <a:r>
              <a:rPr lang="ru-RU" sz="1800" dirty="0">
                <a:latin typeface="TT Hoves" panose="02000503030000020004"/>
              </a:rPr>
              <a:t>атаку с использованием метода перебора. Злоумышленник систематически перебирает пароли или ключи шифрования, пока один из них не окажется подходящим.</a:t>
            </a:r>
          </a:p>
          <a:p>
            <a:pPr marL="295275" lvl="0" indent="-285750"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Данный процесс может занять очень много времени, и один из способов его сократить — использовать для атаки </a:t>
            </a:r>
            <a:r>
              <a:rPr lang="ru-RU" sz="1800" dirty="0" smtClean="0">
                <a:latin typeface="TT Hoves" panose="02000503030000020004"/>
              </a:rPr>
              <a:t>словари. Огромное количество вариантов возможных паролей перебирается </a:t>
            </a:r>
            <a:r>
              <a:rPr lang="ru-RU" sz="1800" dirty="0">
                <a:latin typeface="TT Hoves" panose="02000503030000020004"/>
              </a:rPr>
              <a:t>по </a:t>
            </a:r>
            <a:r>
              <a:rPr lang="ru-RU" sz="1800" dirty="0" smtClean="0">
                <a:latin typeface="TT Hoves" panose="02000503030000020004"/>
              </a:rPr>
              <a:t>списку. </a:t>
            </a:r>
            <a:r>
              <a:rPr lang="ru-RU" sz="1800" dirty="0">
                <a:latin typeface="TT Hoves" panose="02000503030000020004"/>
              </a:rPr>
              <a:t>Зачастую </a:t>
            </a:r>
            <a:r>
              <a:rPr lang="ru-RU" sz="1800" dirty="0" smtClean="0">
                <a:latin typeface="TT Hoves" panose="02000503030000020004"/>
              </a:rPr>
              <a:t>эти списки </a:t>
            </a:r>
            <a:r>
              <a:rPr lang="ru-RU" sz="1800" dirty="0">
                <a:latin typeface="TT Hoves" panose="02000503030000020004"/>
              </a:rPr>
              <a:t>получают из дыр в </a:t>
            </a:r>
            <a:r>
              <a:rPr lang="ru-RU" sz="1800" dirty="0" smtClean="0">
                <a:latin typeface="TT Hoves" panose="02000503030000020004"/>
              </a:rPr>
              <a:t>системах </a:t>
            </a:r>
            <a:r>
              <a:rPr lang="ru-RU" sz="1800" dirty="0">
                <a:latin typeface="TT Hoves" panose="02000503030000020004"/>
              </a:rPr>
              <a:t>безопасности. Это эффективный метод, поскольку эти списки содержат все часто используемые пароли</a:t>
            </a:r>
            <a:r>
              <a:rPr lang="ru-RU" sz="1800" dirty="0" smtClean="0">
                <a:latin typeface="TT Hoves" panose="02000503030000020004"/>
              </a:rPr>
              <a:t>.</a:t>
            </a:r>
            <a:endParaRPr lang="ru-RU" sz="1800" dirty="0">
              <a:latin typeface="TT Hoves" panose="02000503030000020004"/>
            </a:endParaRPr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9" b="3319"/>
          <a:stretch>
            <a:fillRect/>
          </a:stretch>
        </p:blipFill>
        <p:spPr/>
      </p:pic>
      <p:sp>
        <p:nvSpPr>
          <p:cNvPr id="11" name="Заголовок 7"/>
          <p:cNvSpPr txBox="1">
            <a:spLocks/>
          </p:cNvSpPr>
          <p:nvPr/>
        </p:nvSpPr>
        <p:spPr>
          <a:xfrm>
            <a:off x="2901498" y="781256"/>
            <a:ext cx="7023100" cy="8692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en-US" sz="4800" dirty="0" smtClean="0">
                <a:latin typeface="TT Hoves DemiBold" panose="02000503030000020004"/>
                <a:ea typeface="+mn-ea"/>
                <a:cs typeface="+mn-cs"/>
              </a:rPr>
              <a:t>Brute-force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07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5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9447714" cy="365125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  <p:sp>
        <p:nvSpPr>
          <p:cNvPr id="15" name="Заголовок 3"/>
          <p:cNvSpPr>
            <a:spLocks noGrp="1"/>
          </p:cNvSpPr>
          <p:nvPr>
            <p:ph type="title"/>
          </p:nvPr>
        </p:nvSpPr>
        <p:spPr>
          <a:xfrm>
            <a:off x="4727275" y="389373"/>
            <a:ext cx="6724784" cy="620559"/>
          </a:xfrm>
        </p:spPr>
        <p:txBody>
          <a:bodyPr>
            <a:noAutofit/>
          </a:bodyPr>
          <a:lstStyle/>
          <a:p>
            <a:r>
              <a:rPr lang="ru-RU" sz="4800" dirty="0" smtClean="0">
                <a:latin typeface="TT Hoves DemiBold"/>
              </a:rPr>
              <a:t>Защита от </a:t>
            </a:r>
            <a:r>
              <a:rPr lang="en-US" sz="4800" dirty="0" smtClean="0">
                <a:latin typeface="TT Hoves DemiBold"/>
              </a:rPr>
              <a:t>brute-force</a:t>
            </a:r>
            <a:endParaRPr lang="ru-RU" sz="4800" dirty="0">
              <a:latin typeface="TT Hoves DemiBold"/>
            </a:endParaRPr>
          </a:p>
        </p:txBody>
      </p:sp>
      <p:sp>
        <p:nvSpPr>
          <p:cNvPr id="16" name="Текст 1"/>
          <p:cNvSpPr>
            <a:spLocks noGrp="1"/>
          </p:cNvSpPr>
          <p:nvPr>
            <p:ph type="body" sz="half" idx="2"/>
          </p:nvPr>
        </p:nvSpPr>
        <p:spPr>
          <a:xfrm>
            <a:off x="5124450" y="1592263"/>
            <a:ext cx="6327609" cy="3942112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Использовать надежные пароли. </a:t>
            </a:r>
            <a:r>
              <a:rPr lang="ru-RU" sz="1800" dirty="0">
                <a:latin typeface="TT Hoves" panose="02000503030000020004"/>
              </a:rPr>
              <a:t>Пароли должны быть не только длинными, но и </a:t>
            </a:r>
            <a:r>
              <a:rPr lang="ru-RU" sz="1800" dirty="0" smtClean="0">
                <a:latin typeface="TT Hoves" panose="02000503030000020004"/>
              </a:rPr>
              <a:t>содержать специальные символы. </a:t>
            </a:r>
            <a:r>
              <a:rPr lang="ru-RU" sz="1800" dirty="0">
                <a:latin typeface="TT Hoves" panose="02000503030000020004"/>
              </a:rPr>
              <a:t>Не </a:t>
            </a:r>
            <a:r>
              <a:rPr lang="ru-RU" sz="1800" dirty="0" smtClean="0">
                <a:latin typeface="TT Hoves" panose="02000503030000020004"/>
              </a:rPr>
              <a:t>использовать такие пароли </a:t>
            </a:r>
            <a:r>
              <a:rPr lang="ru-RU" sz="1800" dirty="0">
                <a:latin typeface="TT Hoves" panose="02000503030000020004"/>
              </a:rPr>
              <a:t>как «</a:t>
            </a:r>
            <a:r>
              <a:rPr lang="en-US" sz="1800" dirty="0">
                <a:latin typeface="TT Hoves" panose="02000503030000020004"/>
              </a:rPr>
              <a:t>qwerty</a:t>
            </a:r>
            <a:r>
              <a:rPr lang="ru-RU" sz="1800" dirty="0">
                <a:latin typeface="TT Hoves" panose="02000503030000020004"/>
              </a:rPr>
              <a:t>123</a:t>
            </a:r>
            <a:r>
              <a:rPr lang="ru-RU" sz="1800" dirty="0" smtClean="0">
                <a:latin typeface="TT Hoves" panose="02000503030000020004"/>
              </a:rPr>
              <a:t>», «</a:t>
            </a:r>
            <a:r>
              <a:rPr lang="en-US" sz="1800" dirty="0" smtClean="0">
                <a:latin typeface="TT Hoves" panose="02000503030000020004"/>
              </a:rPr>
              <a:t>p@ssw0rd</a:t>
            </a:r>
            <a:r>
              <a:rPr lang="ru-RU" sz="1800" dirty="0" smtClean="0">
                <a:latin typeface="TT Hoves" panose="02000503030000020004"/>
              </a:rPr>
              <a:t>» и т.п.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Вместо пароля использовать авторизацию по ключу.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Отключить возможности входа в учетную запись </a:t>
            </a:r>
            <a:r>
              <a:rPr lang="en-US" sz="1800" dirty="0">
                <a:latin typeface="TT Hoves" panose="02000503030000020004"/>
              </a:rPr>
              <a:t>root</a:t>
            </a:r>
            <a:r>
              <a:rPr lang="en-US" sz="1800" dirty="0" smtClean="0">
                <a:latin typeface="TT Hoves" panose="02000503030000020004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Использовать двухфакторную систему аутентификации.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Б</a:t>
            </a:r>
            <a:r>
              <a:rPr lang="ru-RU" sz="1800" dirty="0" smtClean="0">
                <a:latin typeface="TT Hoves" panose="02000503030000020004"/>
              </a:rPr>
              <a:t>локировка </a:t>
            </a:r>
            <a:r>
              <a:rPr lang="ru-RU" sz="1800" dirty="0">
                <a:latin typeface="TT Hoves" panose="02000503030000020004"/>
              </a:rPr>
              <a:t>IP-адресов после определенного количества </a:t>
            </a:r>
            <a:r>
              <a:rPr lang="ru-RU" sz="1800" dirty="0" smtClean="0">
                <a:latin typeface="TT Hoves" panose="02000503030000020004"/>
              </a:rPr>
              <a:t>попыток входа.</a:t>
            </a:r>
            <a:endParaRPr lang="en-US" sz="1800" dirty="0" smtClean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50797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25451" y="1056581"/>
            <a:ext cx="6532549" cy="1910443"/>
          </a:xfrm>
        </p:spPr>
        <p:txBody>
          <a:bodyPr>
            <a:normAutofit fontScale="90000"/>
          </a:bodyPr>
          <a:lstStyle/>
          <a:p>
            <a:r>
              <a:rPr lang="ru-RU" sz="5400" dirty="0">
                <a:latin typeface="Verdana Bold (Заголовки)"/>
              </a:rPr>
              <a:t>П</a:t>
            </a:r>
            <a:r>
              <a:rPr lang="ru-RU" sz="5400" dirty="0" smtClean="0">
                <a:latin typeface="Verdana Bold (Заголовки)"/>
              </a:rPr>
              <a:t>редотвращения вторжений -</a:t>
            </a:r>
            <a:r>
              <a:rPr lang="en-US" sz="5400" dirty="0" smtClean="0">
                <a:latin typeface="Verdana Bold (Заголовки)"/>
              </a:rPr>
              <a:t> Fail2ban</a:t>
            </a:r>
            <a:endParaRPr lang="ru-RU" sz="5400" dirty="0">
              <a:latin typeface="Verdana Bold (Заголовки)"/>
            </a:endParaRPr>
          </a:p>
        </p:txBody>
      </p:sp>
    </p:spTree>
    <p:extLst>
      <p:ext uri="{BB962C8B-B14F-4D97-AF65-F5344CB8AC3E}">
        <p14:creationId xmlns:p14="http://schemas.microsoft.com/office/powerpoint/2010/main" val="302656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/>
          <p:cNvSpPr txBox="1">
            <a:spLocks/>
          </p:cNvSpPr>
          <p:nvPr/>
        </p:nvSpPr>
        <p:spPr>
          <a:xfrm>
            <a:off x="3500437" y="265471"/>
            <a:ext cx="5191125" cy="8780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en-US" sz="4800" dirty="0" smtClean="0">
                <a:latin typeface="TT Hoves DemiBold" panose="02000503030000020004"/>
                <a:ea typeface="+mn-ea"/>
                <a:cs typeface="+mn-cs"/>
              </a:rPr>
              <a:t>Fail2ban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  <p:sp>
        <p:nvSpPr>
          <p:cNvPr id="11" name="Текст 1"/>
          <p:cNvSpPr>
            <a:spLocks noGrp="1"/>
          </p:cNvSpPr>
          <p:nvPr>
            <p:ph type="body" sz="half" idx="4294967295"/>
          </p:nvPr>
        </p:nvSpPr>
        <p:spPr>
          <a:xfrm>
            <a:off x="642434" y="1361937"/>
            <a:ext cx="10896600" cy="1924711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Fail2ban - это программное обеспечение для предотвращения вторжений, которое </a:t>
            </a:r>
            <a:r>
              <a:rPr lang="ru-RU" sz="1800" dirty="0" smtClean="0">
                <a:latin typeface="TT Hoves" panose="02000503030000020004"/>
              </a:rPr>
              <a:t>защищает </a:t>
            </a:r>
            <a:r>
              <a:rPr lang="ru-RU" sz="1800" dirty="0">
                <a:latin typeface="TT Hoves" panose="02000503030000020004"/>
              </a:rPr>
              <a:t>от атак методом </a:t>
            </a:r>
            <a:r>
              <a:rPr lang="ru-RU" sz="1800" dirty="0" smtClean="0">
                <a:latin typeface="TT Hoves" panose="02000503030000020004"/>
              </a:rPr>
              <a:t>перебора (</a:t>
            </a:r>
            <a:r>
              <a:rPr lang="en-US" sz="1800" dirty="0" smtClean="0">
                <a:latin typeface="TT Hoves" panose="02000503030000020004"/>
              </a:rPr>
              <a:t>brut-force</a:t>
            </a:r>
            <a:r>
              <a:rPr lang="ru-RU" sz="1800" dirty="0" smtClean="0">
                <a:latin typeface="TT Hoves" panose="02000503030000020004"/>
              </a:rPr>
              <a:t>).</a:t>
            </a:r>
            <a:endParaRPr lang="ru-RU" sz="1800" dirty="0">
              <a:latin typeface="TT Hoves" panose="02000503030000020004"/>
            </a:endParaRPr>
          </a:p>
          <a:p>
            <a:pPr marL="285750" indent="-285750" algn="just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Fail2ban отслеживает файлы журналов, такие как /</a:t>
            </a:r>
            <a:r>
              <a:rPr lang="ru-RU" sz="1800" dirty="0" err="1">
                <a:latin typeface="TT Hoves" panose="02000503030000020004"/>
              </a:rPr>
              <a:t>var</a:t>
            </a:r>
            <a:r>
              <a:rPr lang="ru-RU" sz="1800" dirty="0">
                <a:latin typeface="TT Hoves" panose="02000503030000020004"/>
              </a:rPr>
              <a:t>/</a:t>
            </a:r>
            <a:r>
              <a:rPr lang="ru-RU" sz="1800" dirty="0" err="1">
                <a:latin typeface="TT Hoves" panose="02000503030000020004"/>
              </a:rPr>
              <a:t>log</a:t>
            </a:r>
            <a:r>
              <a:rPr lang="ru-RU" sz="1800" dirty="0">
                <a:latin typeface="TT Hoves" panose="02000503030000020004"/>
              </a:rPr>
              <a:t>/auth.log для обнаружения подозрительной активности. Чаще всего он используется для блокировки IP-адресов, которые могут принадлежать хостам, </a:t>
            </a:r>
            <a:r>
              <a:rPr lang="ru-RU" sz="1800" dirty="0" smtClean="0">
                <a:latin typeface="TT Hoves" panose="02000503030000020004"/>
              </a:rPr>
              <a:t>связанных с вредоносной деятельностью.</a:t>
            </a:r>
            <a:endParaRPr lang="en-US" sz="1800" dirty="0">
              <a:latin typeface="TT Hoves" panose="02000503030000020004"/>
            </a:endParaRPr>
          </a:p>
        </p:txBody>
      </p:sp>
      <p:sp>
        <p:nvSpPr>
          <p:cNvPr id="13" name="Текст 5"/>
          <p:cNvSpPr>
            <a:spLocks noGrp="1"/>
          </p:cNvSpPr>
          <p:nvPr>
            <p:ph type="body" sz="quarter" idx="4294967295"/>
          </p:nvPr>
        </p:nvSpPr>
        <p:spPr>
          <a:xfrm>
            <a:off x="356686" y="377009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Безопасность </a:t>
            </a:r>
            <a:r>
              <a:rPr lang="en-US" sz="1200" dirty="0"/>
              <a:t>Linux </a:t>
            </a:r>
            <a:r>
              <a:rPr lang="ru-RU" sz="1200" dirty="0"/>
              <a:t>серверов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602" y="3505093"/>
            <a:ext cx="6525536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</a:t>
            </a:fld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442913" y="1267798"/>
            <a:ext cx="11406383" cy="1677725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v"/>
              <a:tabLst>
                <a:tab pos="1438275" algn="l"/>
              </a:tabLst>
            </a:pPr>
            <a:r>
              <a:rPr lang="ru-RU" sz="1800" dirty="0" err="1" smtClean="0">
                <a:latin typeface="TT Hoves"/>
              </a:rPr>
              <a:t>Firewall</a:t>
            </a:r>
            <a:r>
              <a:rPr lang="en-US" sz="1800" dirty="0" smtClean="0">
                <a:latin typeface="TT Hoves"/>
              </a:rPr>
              <a:t> </a:t>
            </a:r>
            <a:r>
              <a:rPr lang="ru-RU" sz="1800" dirty="0">
                <a:latin typeface="TT Hoves"/>
              </a:rPr>
              <a:t>(межсетевой экран) осуществляет контроль и фильтрацию проходящего через него сетевого трафика в соответствии с заданными правилами. Когда пакет данных перемещается в защищенное сетевое пространство или из него, то его содержимое (информация о его происхождении, цели и протоколе) проверяется на соответствие с правилами, чтобы определить, следует ли его пропускать или нет</a:t>
            </a:r>
            <a:r>
              <a:rPr lang="ru-RU" sz="1800" dirty="0" smtClean="0">
                <a:latin typeface="TT Hoves"/>
              </a:rPr>
              <a:t>.</a:t>
            </a:r>
            <a:endParaRPr lang="en-US" sz="1800" dirty="0" smtClean="0">
              <a:latin typeface="TT Hoves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2710364" cy="365125"/>
          </a:xfrm>
        </p:spPr>
        <p:txBody>
          <a:bodyPr/>
          <a:lstStyle/>
          <a:p>
            <a:r>
              <a:rPr lang="ru-RU" dirty="0" smtClean="0"/>
              <a:t>Безопасность </a:t>
            </a:r>
            <a:r>
              <a:rPr lang="en-US" dirty="0" smtClean="0"/>
              <a:t>Linux </a:t>
            </a:r>
            <a:r>
              <a:rPr lang="ru-RU" dirty="0" smtClean="0"/>
              <a:t>серверов</a:t>
            </a:r>
            <a:endParaRPr lang="ru-RU" dirty="0"/>
          </a:p>
        </p:txBody>
      </p:sp>
      <p:sp>
        <p:nvSpPr>
          <p:cNvPr id="9" name="Заголовок 7"/>
          <p:cNvSpPr txBox="1">
            <a:spLocks/>
          </p:cNvSpPr>
          <p:nvPr/>
        </p:nvSpPr>
        <p:spPr>
          <a:xfrm>
            <a:off x="5218992" y="516565"/>
            <a:ext cx="2449890" cy="7512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en-US" sz="4800" dirty="0">
                <a:latin typeface="TT Hoves DemiBold" panose="02000503030000020004"/>
                <a:ea typeface="+mn-ea"/>
                <a:cs typeface="+mn-cs"/>
              </a:rPr>
              <a:t>Firewall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  <p:pic>
        <p:nvPicPr>
          <p:cNvPr id="10" name="Picture 2" descr="запрос фильтрации брандмауэр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233" y="2945524"/>
            <a:ext cx="6279511" cy="285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C86C4A-87A2-4EA7-8949-E25E6B95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9447714" cy="365125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  <p:sp>
        <p:nvSpPr>
          <p:cNvPr id="8" name="Заголовок 3"/>
          <p:cNvSpPr>
            <a:spLocks noGrp="1"/>
          </p:cNvSpPr>
          <p:nvPr>
            <p:ph type="title"/>
          </p:nvPr>
        </p:nvSpPr>
        <p:spPr>
          <a:xfrm>
            <a:off x="5124450" y="406476"/>
            <a:ext cx="5393675" cy="711285"/>
          </a:xfrm>
        </p:spPr>
        <p:txBody>
          <a:bodyPr>
            <a:normAutofit fontScale="90000"/>
          </a:bodyPr>
          <a:lstStyle/>
          <a:p>
            <a:r>
              <a:rPr lang="ru-RU" sz="4800" dirty="0" smtClean="0">
                <a:latin typeface="TT Hoves DemiBold"/>
              </a:rPr>
              <a:t>Установка </a:t>
            </a:r>
            <a:r>
              <a:rPr lang="en-US" sz="4800" dirty="0" smtClean="0">
                <a:latin typeface="TT Hoves DemiBold"/>
              </a:rPr>
              <a:t>Fail2ban</a:t>
            </a:r>
            <a:endParaRPr lang="ru-RU" sz="4800" dirty="0">
              <a:latin typeface="TT Hoves DemiBold"/>
            </a:endParaRPr>
          </a:p>
        </p:txBody>
      </p:sp>
      <p:sp>
        <p:nvSpPr>
          <p:cNvPr id="10" name="Текст 12"/>
          <p:cNvSpPr>
            <a:spLocks noGrp="1"/>
          </p:cNvSpPr>
          <p:nvPr>
            <p:ph type="body" sz="half" idx="18"/>
          </p:nvPr>
        </p:nvSpPr>
        <p:spPr>
          <a:xfrm>
            <a:off x="5138908" y="1651881"/>
            <a:ext cx="5039167" cy="522467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Установка для </a:t>
            </a:r>
            <a:r>
              <a:rPr lang="en-US" sz="1800" dirty="0" err="1">
                <a:latin typeface="TT Hoves" panose="02000503030000020004"/>
              </a:rPr>
              <a:t>Debian</a:t>
            </a:r>
            <a:r>
              <a:rPr lang="en-US" sz="1800" dirty="0">
                <a:latin typeface="TT Hoves" panose="02000503030000020004"/>
              </a:rPr>
              <a:t> </a:t>
            </a:r>
            <a:r>
              <a:rPr lang="ru-RU" sz="1800" dirty="0">
                <a:latin typeface="TT Hoves" panose="02000503030000020004"/>
              </a:rPr>
              <a:t>или </a:t>
            </a:r>
            <a:r>
              <a:rPr lang="en-US" sz="1800" dirty="0" smtClean="0">
                <a:latin typeface="TT Hoves" panose="02000503030000020004"/>
              </a:rPr>
              <a:t>Ubuntu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138907" y="2038045"/>
            <a:ext cx="561841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/>
            <a:r>
              <a:rPr lang="en-US" dirty="0" smtClean="0">
                <a:latin typeface="TT Hoves" panose="02000503030000020004"/>
              </a:rPr>
              <a:t>$</a:t>
            </a:r>
            <a:r>
              <a:rPr lang="ru-RU" dirty="0">
                <a:solidFill>
                  <a:schemeClr val="dk1"/>
                </a:solidFill>
                <a:latin typeface="TT Hoves" panose="02000503030000020004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apt-get install fail2ban</a:t>
            </a: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 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12" name="Текст 12"/>
          <p:cNvSpPr>
            <a:spLocks noGrp="1"/>
          </p:cNvSpPr>
          <p:nvPr>
            <p:ph type="body" sz="half" idx="18"/>
          </p:nvPr>
        </p:nvSpPr>
        <p:spPr>
          <a:xfrm>
            <a:off x="5138908" y="2532307"/>
            <a:ext cx="5039167" cy="522467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Установка для </a:t>
            </a:r>
            <a:r>
              <a:rPr lang="en-US" sz="1800" dirty="0">
                <a:latin typeface="TT Hoves" panose="02000503030000020004"/>
              </a:rPr>
              <a:t>CentOS </a:t>
            </a:r>
            <a:r>
              <a:rPr lang="ru-RU" sz="1800" dirty="0">
                <a:latin typeface="TT Hoves" panose="02000503030000020004"/>
              </a:rPr>
              <a:t>или </a:t>
            </a:r>
            <a:r>
              <a:rPr lang="en-US" sz="1800" dirty="0" smtClean="0">
                <a:latin typeface="TT Hoves" panose="02000503030000020004"/>
              </a:rPr>
              <a:t>Fedora</a:t>
            </a:r>
            <a:endParaRPr lang="ru-RU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5138907" y="2924184"/>
            <a:ext cx="561841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/>
            <a:r>
              <a:rPr lang="en-US" dirty="0" smtClean="0">
                <a:latin typeface="TT Hoves" panose="02000503030000020004"/>
              </a:rPr>
              <a:t>$</a:t>
            </a:r>
            <a:r>
              <a:rPr lang="ru-RU" dirty="0">
                <a:solidFill>
                  <a:schemeClr val="dk1"/>
                </a:solidFill>
                <a:latin typeface="TT Hoves" panose="02000503030000020004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yum install fail2ban</a:t>
            </a: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 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14" name="Текст 12"/>
          <p:cNvSpPr>
            <a:spLocks noGrp="1"/>
          </p:cNvSpPr>
          <p:nvPr>
            <p:ph type="body" sz="half" idx="18"/>
          </p:nvPr>
        </p:nvSpPr>
        <p:spPr>
          <a:xfrm>
            <a:off x="5138908" y="3563786"/>
            <a:ext cx="5928783" cy="1671225"/>
          </a:xfrm>
        </p:spPr>
        <p:txBody>
          <a:bodyPr>
            <a:norm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После установки программа сразу начнет работу, однако дополнительно рекомендуется внести некоторые изменения в файлы конфигурации для обеспечения более надежной защиты.</a:t>
            </a:r>
          </a:p>
          <a:p>
            <a:pPr marL="250825">
              <a:spcAft>
                <a:spcPts val="600"/>
              </a:spcAft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02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21</a:t>
            </a:fld>
            <a:endParaRPr lang="ru-RU"/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437376"/>
              </p:ext>
            </p:extLst>
          </p:nvPr>
        </p:nvGraphicFramePr>
        <p:xfrm>
          <a:off x="1051702" y="3997374"/>
          <a:ext cx="10088246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280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7778966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Параметр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Описания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effectLst/>
                        </a:rPr>
                        <a:t>ignoreip</a:t>
                      </a:r>
                      <a:endParaRPr lang="en-US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Список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IP 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адресов, которые не будут подвержены блокировке.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latin typeface="TT Hoves" panose="02000503030000020004"/>
                        </a:rPr>
                        <a:t>bantime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Время, на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которое хост будет заблокирован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latin typeface="TT Hoves" panose="02000503030000020004"/>
                        </a:rPr>
                        <a:t>findtime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Хост будет заблокирован, если он исчерпает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все попытки для входа в период этого промежутка времени.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 smtClean="0">
                          <a:latin typeface="TT Hoves" panose="02000503030000020004"/>
                        </a:rPr>
                        <a:t>maxretry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Количество попыток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входа, после которых хост будет заблокирован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514676"/>
                  </a:ext>
                </a:extLst>
              </a:tr>
            </a:tbl>
          </a:graphicData>
        </a:graphic>
      </p:graphicFrame>
      <p:sp>
        <p:nvSpPr>
          <p:cNvPr id="10" name="Заголовок 7"/>
          <p:cNvSpPr txBox="1">
            <a:spLocks/>
          </p:cNvSpPr>
          <p:nvPr/>
        </p:nvSpPr>
        <p:spPr>
          <a:xfrm>
            <a:off x="2712528" y="530901"/>
            <a:ext cx="6766593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ru-RU" sz="4800" dirty="0" smtClean="0">
                <a:latin typeface="TT Hoves DemiBold" panose="02000503030000020004"/>
                <a:ea typeface="+mn-ea"/>
                <a:cs typeface="+mn-cs"/>
              </a:rPr>
              <a:t>Файлы конфигурации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  <p:sp>
        <p:nvSpPr>
          <p:cNvPr id="14" name="Текст 5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9447714" cy="365125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982217" y="3641581"/>
            <a:ext cx="4844375" cy="356985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latin typeface="TT Hoves"/>
              </a:rPr>
              <a:t>Основные параметры</a:t>
            </a:r>
            <a:r>
              <a:rPr lang="en-US" sz="1800" dirty="0" smtClean="0">
                <a:latin typeface="TT Hoves"/>
              </a:rPr>
              <a:t> </a:t>
            </a:r>
            <a:r>
              <a:rPr lang="ru-RU" sz="1800" dirty="0" smtClean="0">
                <a:latin typeface="TT Hoves"/>
              </a:rPr>
              <a:t>файла </a:t>
            </a:r>
            <a:r>
              <a:rPr lang="en-US" sz="1800" dirty="0" err="1" smtClean="0">
                <a:latin typeface="TT Hoves"/>
              </a:rPr>
              <a:t>jail.conf</a:t>
            </a:r>
            <a:endParaRPr lang="ru-RU" sz="1800" dirty="0">
              <a:latin typeface="TT Hoves"/>
            </a:endParaRPr>
          </a:p>
        </p:txBody>
      </p:sp>
      <p:sp>
        <p:nvSpPr>
          <p:cNvPr id="9" name="Текст 12"/>
          <p:cNvSpPr txBox="1">
            <a:spLocks/>
          </p:cNvSpPr>
          <p:nvPr/>
        </p:nvSpPr>
        <p:spPr>
          <a:xfrm>
            <a:off x="1051702" y="1348237"/>
            <a:ext cx="10571734" cy="1132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ru-RU" sz="1800" dirty="0">
                <a:latin typeface="TT Hoves" panose="02000503030000020004"/>
              </a:rPr>
              <a:t>У программы два основных файла конфигурации</a:t>
            </a:r>
            <a:r>
              <a:rPr lang="ru-RU" sz="1800" dirty="0" smtClean="0">
                <a:latin typeface="TT Hoves" panose="02000503030000020004"/>
              </a:rPr>
              <a:t>:</a:t>
            </a:r>
            <a:endParaRPr lang="ru-RU" sz="1800" dirty="0">
              <a:latin typeface="TT Hoves" panose="02000503030000020004"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/>
              </a:rPr>
              <a:t>/</a:t>
            </a:r>
            <a:r>
              <a:rPr lang="ru-RU" sz="1800" b="1" dirty="0" err="1" smtClean="0">
                <a:latin typeface="TT Hoves" panose="02000503030000020004"/>
              </a:rPr>
              <a:t>etc</a:t>
            </a:r>
            <a:r>
              <a:rPr lang="ru-RU" sz="1800" b="1" dirty="0" smtClean="0">
                <a:latin typeface="TT Hoves" panose="02000503030000020004"/>
              </a:rPr>
              <a:t>/fail2ban/fail2ban.conf</a:t>
            </a:r>
            <a:r>
              <a:rPr lang="en-US" sz="1800" dirty="0">
                <a:latin typeface="TT Hoves" panose="02000503030000020004"/>
              </a:rPr>
              <a:t> </a:t>
            </a:r>
            <a:r>
              <a:rPr lang="en-US" sz="1800" dirty="0" smtClean="0">
                <a:latin typeface="TT Hoves" panose="02000503030000020004"/>
              </a:rPr>
              <a:t>- </a:t>
            </a:r>
            <a:r>
              <a:rPr lang="ru-RU" sz="1800" dirty="0" smtClean="0">
                <a:latin typeface="TT Hoves" panose="02000503030000020004"/>
              </a:rPr>
              <a:t>отвечает </a:t>
            </a:r>
            <a:r>
              <a:rPr lang="ru-RU" sz="1800" dirty="0">
                <a:latin typeface="TT Hoves" panose="02000503030000020004"/>
              </a:rPr>
              <a:t>за настройки запуска процесса Fail2ban.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/>
              </a:rPr>
              <a:t>/</a:t>
            </a:r>
            <a:r>
              <a:rPr lang="ru-RU" sz="1800" b="1" dirty="0" err="1">
                <a:latin typeface="TT Hoves" panose="02000503030000020004"/>
              </a:rPr>
              <a:t>etc</a:t>
            </a:r>
            <a:r>
              <a:rPr lang="ru-RU" sz="1800" b="1" dirty="0">
                <a:latin typeface="TT Hoves" panose="02000503030000020004"/>
              </a:rPr>
              <a:t>/fail2ban/</a:t>
            </a:r>
            <a:r>
              <a:rPr lang="ru-RU" sz="1800" b="1" dirty="0" err="1">
                <a:latin typeface="TT Hoves" panose="02000503030000020004"/>
              </a:rPr>
              <a:t>jail.conf</a:t>
            </a:r>
            <a:r>
              <a:rPr lang="ru-RU" sz="1800" b="1" dirty="0">
                <a:latin typeface="TT Hoves" panose="02000503030000020004"/>
              </a:rPr>
              <a:t> </a:t>
            </a:r>
            <a:r>
              <a:rPr lang="en-US" sz="1800" dirty="0" smtClean="0">
                <a:latin typeface="TT Hoves" panose="02000503030000020004"/>
              </a:rPr>
              <a:t>- </a:t>
            </a:r>
            <a:r>
              <a:rPr lang="ru-RU" sz="1800" dirty="0" smtClean="0">
                <a:latin typeface="TT Hoves" panose="02000503030000020004"/>
              </a:rPr>
              <a:t>содержит </a:t>
            </a:r>
            <a:r>
              <a:rPr lang="ru-RU" sz="1800" dirty="0">
                <a:latin typeface="TT Hoves" panose="02000503030000020004"/>
              </a:rPr>
              <a:t>настройки защиты конкретных </a:t>
            </a:r>
            <a:r>
              <a:rPr lang="ru-RU" sz="1800" dirty="0" smtClean="0">
                <a:latin typeface="TT Hoves" panose="02000503030000020004"/>
              </a:rPr>
              <a:t>сервисов</a:t>
            </a:r>
            <a:r>
              <a:rPr lang="en-US" sz="1800" dirty="0">
                <a:latin typeface="TT Hoves" panose="02000503030000020004"/>
              </a:rPr>
              <a:t>.</a:t>
            </a:r>
            <a:endParaRPr lang="ru-RU" sz="1800" dirty="0"/>
          </a:p>
        </p:txBody>
      </p:sp>
      <p:sp>
        <p:nvSpPr>
          <p:cNvPr id="13" name="Текст 12"/>
          <p:cNvSpPr txBox="1">
            <a:spLocks/>
          </p:cNvSpPr>
          <p:nvPr/>
        </p:nvSpPr>
        <p:spPr>
          <a:xfrm>
            <a:off x="1051702" y="2480400"/>
            <a:ext cx="9347166" cy="1132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None/>
            </a:pPr>
            <a:r>
              <a:rPr lang="ru-RU" sz="1800" dirty="0" smtClean="0">
                <a:latin typeface="TT Hoves" panose="02000503030000020004"/>
              </a:rPr>
              <a:t>Файл</a:t>
            </a:r>
            <a:r>
              <a:rPr lang="ru-RU" sz="1800" b="1" dirty="0" smtClean="0">
                <a:latin typeface="TT Hoves" panose="02000503030000020004"/>
              </a:rPr>
              <a:t> </a:t>
            </a:r>
            <a:r>
              <a:rPr lang="ru-RU" sz="1800" b="1" dirty="0" err="1" smtClean="0">
                <a:latin typeface="TT Hoves" panose="02000503030000020004"/>
              </a:rPr>
              <a:t>jail.conf</a:t>
            </a:r>
            <a:r>
              <a:rPr lang="ru-RU" sz="1800" dirty="0" smtClean="0">
                <a:latin typeface="TT Hoves" panose="02000503030000020004"/>
              </a:rPr>
              <a:t> </a:t>
            </a:r>
            <a:r>
              <a:rPr lang="ru-RU" sz="1800" dirty="0">
                <a:latin typeface="TT Hoves" panose="02000503030000020004"/>
              </a:rPr>
              <a:t>поделён на секции, каждая из которых отвечает за определённый сервис и тип атаки, </a:t>
            </a:r>
            <a:r>
              <a:rPr lang="ru-RU" sz="1800" dirty="0" smtClean="0">
                <a:latin typeface="TT Hoves" panose="02000503030000020004"/>
              </a:rPr>
              <a:t>например секция </a:t>
            </a:r>
            <a:r>
              <a:rPr lang="ru-RU" sz="1800" b="1" dirty="0">
                <a:latin typeface="TT Hoves" panose="02000503030000020004"/>
              </a:rPr>
              <a:t>[</a:t>
            </a:r>
            <a:r>
              <a:rPr lang="ru-RU" sz="1800" b="1" dirty="0" err="1">
                <a:latin typeface="TT Hoves" panose="02000503030000020004"/>
              </a:rPr>
              <a:t>ssh</a:t>
            </a:r>
            <a:r>
              <a:rPr lang="ru-RU" sz="1800" b="1" dirty="0">
                <a:latin typeface="TT Hoves" panose="02000503030000020004"/>
              </a:rPr>
              <a:t>] </a:t>
            </a:r>
            <a:r>
              <a:rPr lang="ru-RU" sz="1800" dirty="0">
                <a:latin typeface="TT Hoves" panose="02000503030000020004"/>
              </a:rPr>
              <a:t>отвечает за защиту SSH от </a:t>
            </a:r>
            <a:r>
              <a:rPr lang="ru-RU" sz="1800" dirty="0" err="1">
                <a:latin typeface="TT Hoves" panose="02000503030000020004"/>
              </a:rPr>
              <a:t>brute</a:t>
            </a:r>
            <a:r>
              <a:rPr lang="ru-RU" sz="1800" dirty="0">
                <a:latin typeface="TT Hoves" panose="02000503030000020004"/>
              </a:rPr>
              <a:t>–</a:t>
            </a:r>
            <a:r>
              <a:rPr lang="ru-RU" sz="1800" dirty="0" err="1">
                <a:latin typeface="TT Hoves" panose="02000503030000020004"/>
              </a:rPr>
              <a:t>force</a:t>
            </a:r>
            <a:r>
              <a:rPr lang="ru-RU" sz="1800" dirty="0">
                <a:latin typeface="TT Hoves" panose="02000503030000020004"/>
              </a:rPr>
              <a:t> атак.</a:t>
            </a:r>
          </a:p>
          <a:p>
            <a:pPr marL="0" indent="0" algn="just">
              <a:spcAft>
                <a:spcPts val="600"/>
              </a:spcAft>
              <a:buNone/>
            </a:pPr>
            <a:r>
              <a:rPr lang="ru-RU" sz="1800" dirty="0">
                <a:latin typeface="TT Hoves" panose="02000503030000020004"/>
              </a:rPr>
              <a:t>Параметры из секции </a:t>
            </a:r>
            <a:r>
              <a:rPr lang="ru-RU" sz="1800" b="1" dirty="0">
                <a:latin typeface="TT Hoves" panose="02000503030000020004"/>
              </a:rPr>
              <a:t>[DEFAULT] </a:t>
            </a:r>
            <a:r>
              <a:rPr lang="ru-RU" sz="1800" dirty="0">
                <a:latin typeface="TT Hoves" panose="02000503030000020004"/>
              </a:rPr>
              <a:t>применяются ко всем остальным секциям.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6379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17304" y="282121"/>
            <a:ext cx="9614096" cy="1910443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Спасибо </a:t>
            </a:r>
            <a:b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</a:b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за внимание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6300" y="74898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sz="half" idx="2"/>
          </p:nvPr>
        </p:nvSpPr>
        <p:spPr>
          <a:xfrm>
            <a:off x="356686" y="2208902"/>
            <a:ext cx="6710864" cy="3430816"/>
          </a:xfrm>
        </p:spPr>
        <p:txBody>
          <a:bodyPr>
            <a:noAutofit/>
          </a:bodyPr>
          <a:lstStyle/>
          <a:p>
            <a:pPr marL="361950" indent="-352425" algn="just">
              <a:buFont typeface="Wingdings" panose="05000000000000000000" pitchFamily="2" charset="2"/>
              <a:buChar char="v"/>
            </a:pPr>
            <a:r>
              <a:rPr lang="en-US" sz="1800" dirty="0" err="1">
                <a:latin typeface="TT Hoves"/>
              </a:rPr>
              <a:t>I</a:t>
            </a:r>
            <a:r>
              <a:rPr lang="ru-RU" sz="1800" dirty="0" err="1" smtClean="0">
                <a:latin typeface="TT Hoves"/>
              </a:rPr>
              <a:t>ptables</a:t>
            </a:r>
            <a:r>
              <a:rPr lang="ru-RU" sz="1800" dirty="0" smtClean="0">
                <a:latin typeface="TT Hoves"/>
              </a:rPr>
              <a:t> </a:t>
            </a:r>
            <a:r>
              <a:rPr lang="ru-RU" sz="1800" dirty="0">
                <a:latin typeface="TT Hoves"/>
              </a:rPr>
              <a:t>является утилитой, выполняющей функции межсетевого экрана. Настройка </a:t>
            </a:r>
            <a:r>
              <a:rPr lang="ru-RU" sz="1800" dirty="0" err="1">
                <a:latin typeface="TT Hoves"/>
              </a:rPr>
              <a:t>iptables</a:t>
            </a:r>
            <a:r>
              <a:rPr lang="ru-RU" sz="1800" dirty="0">
                <a:latin typeface="TT Hoves"/>
              </a:rPr>
              <a:t> производится в командной строке, с помощью правил </a:t>
            </a:r>
            <a:r>
              <a:rPr lang="ru-RU" sz="1800" dirty="0" err="1">
                <a:latin typeface="TT Hoves"/>
              </a:rPr>
              <a:t>iptables</a:t>
            </a:r>
            <a:r>
              <a:rPr lang="ru-RU" sz="1800" dirty="0">
                <a:latin typeface="TT Hoves"/>
              </a:rPr>
              <a:t> можно разрешать или блокировать прохождение трафика. Когда происходит попытка установления соединения с текущей машиной, </a:t>
            </a:r>
            <a:r>
              <a:rPr lang="ru-RU" sz="1800" dirty="0" err="1">
                <a:latin typeface="TT Hoves"/>
              </a:rPr>
              <a:t>iptables</a:t>
            </a:r>
            <a:r>
              <a:rPr lang="ru-RU" sz="1800" dirty="0">
                <a:latin typeface="TT Hoves"/>
              </a:rPr>
              <a:t> просматривает список правил в списке, чтобы понять, как нужно поступить в этом случае. Если правила нет, то выполняется действие по умолчанию.</a:t>
            </a:r>
          </a:p>
          <a:p>
            <a:pPr marL="361950" indent="-352425"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Как правило, </a:t>
            </a:r>
            <a:r>
              <a:rPr lang="ru-RU" sz="1800" dirty="0" err="1">
                <a:latin typeface="TT Hoves"/>
              </a:rPr>
              <a:t>itpables</a:t>
            </a:r>
            <a:r>
              <a:rPr lang="ru-RU" sz="1800" dirty="0">
                <a:latin typeface="TT Hoves"/>
              </a:rPr>
              <a:t> </a:t>
            </a:r>
            <a:r>
              <a:rPr lang="ru-RU" sz="1800" dirty="0" err="1">
                <a:latin typeface="TT Hoves"/>
              </a:rPr>
              <a:t>предустанавливается</a:t>
            </a:r>
            <a:r>
              <a:rPr lang="ru-RU" sz="1800" dirty="0">
                <a:latin typeface="TT Hoves"/>
              </a:rPr>
              <a:t> на всех </a:t>
            </a:r>
            <a:r>
              <a:rPr lang="ru-RU" sz="1800" dirty="0" smtClean="0">
                <a:latin typeface="TT Hoves"/>
              </a:rPr>
              <a:t>дистрибутивах</a:t>
            </a:r>
            <a:r>
              <a:rPr lang="en-US" sz="1800" dirty="0" smtClean="0">
                <a:latin typeface="TT Hoves"/>
              </a:rPr>
              <a:t> Linux</a:t>
            </a:r>
            <a:endParaRPr lang="ru-RU" sz="1800" dirty="0">
              <a:latin typeface="TT Hoves"/>
            </a:endParaRP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3" b="3623"/>
          <a:stretch>
            <a:fillRect/>
          </a:stretch>
        </p:blipFill>
        <p:spPr/>
      </p:pic>
      <p:sp>
        <p:nvSpPr>
          <p:cNvPr id="17" name="Заголовок 7"/>
          <p:cNvSpPr txBox="1">
            <a:spLocks/>
          </p:cNvSpPr>
          <p:nvPr/>
        </p:nvSpPr>
        <p:spPr>
          <a:xfrm>
            <a:off x="5080543" y="528616"/>
            <a:ext cx="2614414" cy="8926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en-US" sz="4800" dirty="0" err="1">
                <a:latin typeface="TT Hoves DemiBold" panose="02000503030000020004"/>
                <a:ea typeface="+mn-ea"/>
                <a:cs typeface="+mn-cs"/>
              </a:rPr>
              <a:t>I</a:t>
            </a:r>
            <a:r>
              <a:rPr lang="en-US" sz="4800" dirty="0" err="1" smtClean="0">
                <a:latin typeface="TT Hoves DemiBold" panose="02000503030000020004"/>
                <a:ea typeface="+mn-ea"/>
                <a:cs typeface="+mn-cs"/>
              </a:rPr>
              <a:t>ptables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7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5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9447714" cy="365125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  <p:sp>
        <p:nvSpPr>
          <p:cNvPr id="15" name="Заголовок 3"/>
          <p:cNvSpPr>
            <a:spLocks noGrp="1"/>
          </p:cNvSpPr>
          <p:nvPr>
            <p:ph type="title"/>
          </p:nvPr>
        </p:nvSpPr>
        <p:spPr>
          <a:xfrm>
            <a:off x="5124450" y="382563"/>
            <a:ext cx="5839724" cy="716192"/>
          </a:xfrm>
        </p:spPr>
        <p:txBody>
          <a:bodyPr>
            <a:noAutofit/>
          </a:bodyPr>
          <a:lstStyle/>
          <a:p>
            <a:r>
              <a:rPr lang="ru-RU" sz="4800" dirty="0" smtClean="0">
                <a:latin typeface="TT Hoves DemiBold"/>
              </a:rPr>
              <a:t>Основные понятия</a:t>
            </a:r>
            <a:endParaRPr lang="ru-RU" sz="4800" dirty="0">
              <a:latin typeface="TT Hoves DemiBold"/>
            </a:endParaRPr>
          </a:p>
        </p:txBody>
      </p:sp>
      <p:sp>
        <p:nvSpPr>
          <p:cNvPr id="16" name="Текст 1"/>
          <p:cNvSpPr>
            <a:spLocks noGrp="1"/>
          </p:cNvSpPr>
          <p:nvPr>
            <p:ph type="body" sz="half" idx="2"/>
          </p:nvPr>
        </p:nvSpPr>
        <p:spPr>
          <a:xfrm>
            <a:off x="5124450" y="1592263"/>
            <a:ext cx="6327609" cy="4017903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latin typeface="TT Hoves"/>
              </a:rPr>
              <a:t>Tables</a:t>
            </a:r>
            <a:r>
              <a:rPr lang="ru-RU" sz="1800" b="1" dirty="0" smtClean="0">
                <a:latin typeface="TT Hoves"/>
              </a:rPr>
              <a:t> (таблицы). </a:t>
            </a:r>
            <a:r>
              <a:rPr lang="ru-RU" sz="1800" dirty="0" smtClean="0">
                <a:latin typeface="TT Hoves"/>
              </a:rPr>
              <a:t>Это </a:t>
            </a:r>
            <a:r>
              <a:rPr lang="ru-RU" sz="1800" dirty="0">
                <a:latin typeface="TT Hoves"/>
              </a:rPr>
              <a:t>файлы, которые объединяют похожие действия. Таблица состоит из нескольких цепочек</a:t>
            </a:r>
            <a:r>
              <a:rPr lang="ru-RU" sz="1800" dirty="0" smtClean="0">
                <a:latin typeface="TT Hoves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/>
              </a:rPr>
              <a:t>Chains</a:t>
            </a:r>
            <a:r>
              <a:rPr lang="ru-RU" sz="1800" b="1" dirty="0" smtClean="0">
                <a:latin typeface="TT Hoves"/>
              </a:rPr>
              <a:t> (цепочки). </a:t>
            </a:r>
            <a:r>
              <a:rPr lang="ru-RU" sz="1800" dirty="0">
                <a:latin typeface="TT Hoves"/>
              </a:rPr>
              <a:t>Когда пакет получен, </a:t>
            </a:r>
            <a:r>
              <a:rPr lang="ru-RU" sz="1800" dirty="0" err="1">
                <a:latin typeface="TT Hoves"/>
              </a:rPr>
              <a:t>iptables</a:t>
            </a:r>
            <a:r>
              <a:rPr lang="ru-RU" sz="1800" dirty="0">
                <a:latin typeface="TT Hoves"/>
              </a:rPr>
              <a:t> находит соответствующую таблицу, затем пропускает его через цепочку правил, пока не найдет совпадение</a:t>
            </a:r>
            <a:r>
              <a:rPr lang="ru-RU" sz="1800" dirty="0" smtClean="0">
                <a:latin typeface="TT Hoves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/>
              </a:rPr>
              <a:t>Rules</a:t>
            </a:r>
            <a:r>
              <a:rPr lang="ru-RU" sz="1800" b="1" dirty="0" smtClean="0">
                <a:latin typeface="TT Hoves"/>
              </a:rPr>
              <a:t> (правила). </a:t>
            </a:r>
            <a:r>
              <a:rPr lang="ru-RU" sz="1800" dirty="0">
                <a:latin typeface="TT Hoves"/>
              </a:rPr>
              <a:t>Правило - это утверждение, которое указывает системе, что делать с пакетом. Правила могут блокировать пакеты одного типа или пересылать пакеты другого </a:t>
            </a:r>
            <a:r>
              <a:rPr lang="ru-RU" sz="1800" dirty="0" smtClean="0">
                <a:latin typeface="TT Hoves"/>
              </a:rPr>
              <a:t>типа.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/>
              </a:rPr>
              <a:t>Targets</a:t>
            </a:r>
            <a:r>
              <a:rPr lang="ru-RU" sz="1800" b="1" dirty="0" smtClean="0">
                <a:latin typeface="TT Hoves"/>
              </a:rPr>
              <a:t> (цели</a:t>
            </a:r>
            <a:r>
              <a:rPr lang="en-US" sz="1800" b="1" dirty="0" smtClean="0">
                <a:latin typeface="TT Hoves"/>
              </a:rPr>
              <a:t>, </a:t>
            </a:r>
            <a:r>
              <a:rPr lang="ru-RU" sz="1800" b="1" dirty="0" smtClean="0">
                <a:latin typeface="TT Hoves"/>
              </a:rPr>
              <a:t>действия). </a:t>
            </a:r>
            <a:r>
              <a:rPr lang="ru-RU" sz="1800" dirty="0">
                <a:latin typeface="TT Hoves"/>
              </a:rPr>
              <a:t>Э</a:t>
            </a:r>
            <a:r>
              <a:rPr lang="ru-RU" sz="1800" dirty="0" smtClean="0">
                <a:latin typeface="TT Hoves"/>
              </a:rPr>
              <a:t>то решение о том, что делать с пакетом. Обычно это принятие, отбрасывание или отклонение (при этом отправителю посылается ошибка).</a:t>
            </a:r>
            <a:endParaRPr lang="ru-RU" sz="1800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29313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124450" y="1153056"/>
            <a:ext cx="6763788" cy="5294131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/>
              </a:rPr>
              <a:t>Input</a:t>
            </a:r>
            <a:r>
              <a:rPr lang="ru-RU" sz="1800" dirty="0">
                <a:latin typeface="TT Hoves"/>
              </a:rPr>
              <a:t>. Эта цепочка используется для управления поведением входящих соединений. Например, если пользователь пытается подключиться по SSH к серверу, </a:t>
            </a:r>
            <a:r>
              <a:rPr lang="ru-RU" sz="1800" dirty="0" err="1">
                <a:latin typeface="TT Hoves"/>
              </a:rPr>
              <a:t>iptables</a:t>
            </a:r>
            <a:r>
              <a:rPr lang="ru-RU" sz="1800" dirty="0">
                <a:latin typeface="TT Hoves"/>
              </a:rPr>
              <a:t> сопоставит IP-адрес и порт с правилом во входной цепочке.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/>
              </a:rPr>
              <a:t>Forward</a:t>
            </a:r>
            <a:r>
              <a:rPr lang="ru-RU" sz="1800" dirty="0">
                <a:latin typeface="TT Hoves"/>
              </a:rPr>
              <a:t>. Правила этого типа используются для обработки входящих сообщений, конечный пункт назначения которых не является текущим сервером.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 err="1" smtClean="0">
                <a:latin typeface="TT Hoves"/>
              </a:rPr>
              <a:t>Output</a:t>
            </a:r>
            <a:r>
              <a:rPr lang="ru-RU" sz="1800" dirty="0">
                <a:latin typeface="TT Hoves"/>
              </a:rPr>
              <a:t>.</a:t>
            </a:r>
            <a:r>
              <a:rPr lang="ru-RU" sz="1800" dirty="0" smtClean="0">
                <a:latin typeface="TT Hoves"/>
              </a:rPr>
              <a:t> </a:t>
            </a:r>
            <a:r>
              <a:rPr lang="ru-RU" sz="1800" dirty="0">
                <a:latin typeface="TT Hoves"/>
              </a:rPr>
              <a:t>Такие цепочки используются для исходящих соединений</a:t>
            </a:r>
            <a:r>
              <a:rPr lang="ru-RU" sz="1800" dirty="0" smtClean="0">
                <a:latin typeface="TT Hoves"/>
              </a:rPr>
              <a:t>.</a:t>
            </a:r>
            <a:endParaRPr lang="en-US" sz="1800" dirty="0" smtClean="0">
              <a:latin typeface="TT Hoves"/>
            </a:endParaRPr>
          </a:p>
          <a:p>
            <a:pPr algn="just"/>
            <a:r>
              <a:rPr lang="ru-RU" sz="1800" dirty="0">
                <a:latin typeface="TT Hoves" panose="02000503030000020004"/>
              </a:rPr>
              <a:t>Кроме </a:t>
            </a:r>
            <a:r>
              <a:rPr lang="ru-RU" sz="1800" dirty="0" smtClean="0">
                <a:latin typeface="TT Hoves" panose="02000503030000020004"/>
              </a:rPr>
              <a:t>этого, </a:t>
            </a:r>
            <a:r>
              <a:rPr lang="ru-RU" sz="1800" dirty="0">
                <a:latin typeface="TT Hoves" panose="02000503030000020004"/>
              </a:rPr>
              <a:t>есть еще две дополнительные цепочки правил</a:t>
            </a:r>
            <a:r>
              <a:rPr lang="ru-RU" sz="1800" dirty="0" smtClean="0">
                <a:latin typeface="TT Hoves" panose="02000503030000020004"/>
              </a:rPr>
              <a:t>: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/>
              </a:rPr>
              <a:t>prerouting</a:t>
            </a:r>
            <a:r>
              <a:rPr lang="ru-RU" sz="1800" dirty="0">
                <a:latin typeface="TT Hoves"/>
              </a:rPr>
              <a:t> - в эту цепочку пакет попадает перед обработкой </a:t>
            </a:r>
            <a:r>
              <a:rPr lang="ru-RU" sz="1800" dirty="0" err="1">
                <a:latin typeface="TT Hoves"/>
              </a:rPr>
              <a:t>iptables</a:t>
            </a:r>
            <a:r>
              <a:rPr lang="ru-RU" sz="1800" dirty="0">
                <a:latin typeface="TT Hoves"/>
              </a:rPr>
              <a:t>, система еще не знает куда он будет отправлен, в </a:t>
            </a:r>
            <a:r>
              <a:rPr lang="ru-RU" sz="1800" dirty="0" err="1">
                <a:latin typeface="TT Hoves"/>
              </a:rPr>
              <a:t>input</a:t>
            </a:r>
            <a:r>
              <a:rPr lang="ru-RU" sz="1800" dirty="0">
                <a:latin typeface="TT Hoves"/>
              </a:rPr>
              <a:t>, </a:t>
            </a:r>
            <a:r>
              <a:rPr lang="ru-RU" sz="1800" dirty="0" err="1">
                <a:latin typeface="TT Hoves"/>
              </a:rPr>
              <a:t>output</a:t>
            </a:r>
            <a:r>
              <a:rPr lang="ru-RU" sz="1800" dirty="0">
                <a:latin typeface="TT Hoves"/>
              </a:rPr>
              <a:t> или </a:t>
            </a:r>
            <a:r>
              <a:rPr lang="ru-RU" sz="1800" dirty="0" err="1">
                <a:latin typeface="TT Hoves"/>
              </a:rPr>
              <a:t>forward</a:t>
            </a:r>
            <a:r>
              <a:rPr lang="ru-RU" sz="1800" dirty="0">
                <a:latin typeface="TT Hoves"/>
              </a:rPr>
              <a:t>;</a:t>
            </a: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/>
              </a:rPr>
              <a:t>postrouting</a:t>
            </a:r>
            <a:r>
              <a:rPr lang="ru-RU" sz="1800" dirty="0">
                <a:latin typeface="TT Hoves"/>
              </a:rPr>
              <a:t> - сюда попадают все проходящие пакеты, которые уже прошли цепочку </a:t>
            </a:r>
            <a:r>
              <a:rPr lang="ru-RU" sz="1800" dirty="0" err="1">
                <a:latin typeface="TT Hoves"/>
              </a:rPr>
              <a:t>forward</a:t>
            </a:r>
            <a:r>
              <a:rPr lang="ru-RU" sz="1800" dirty="0">
                <a:latin typeface="TT Hoves"/>
              </a:rPr>
              <a:t>.</a:t>
            </a:r>
          </a:p>
          <a:p>
            <a:pPr algn="just"/>
            <a:endParaRPr lang="ru-RU" sz="1800" dirty="0">
              <a:latin typeface="TT Hoves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4234364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124450" y="382563"/>
            <a:ext cx="6834377" cy="711285"/>
          </a:xfrm>
        </p:spPr>
        <p:txBody>
          <a:bodyPr>
            <a:normAutofit/>
          </a:bodyPr>
          <a:lstStyle/>
          <a:p>
            <a:r>
              <a:rPr lang="ru-RU" sz="4800" dirty="0" smtClean="0">
                <a:latin typeface="TT Hoves DemiBold"/>
              </a:rPr>
              <a:t>Типы цепочек</a:t>
            </a:r>
            <a:endParaRPr lang="ru-RU" sz="4800" dirty="0">
              <a:latin typeface="TT Hoves DemiBold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 err="1" smtClean="0"/>
              <a:t>Безопаснотсь</a:t>
            </a:r>
            <a:r>
              <a:rPr lang="ru-RU" dirty="0" smtClean="0"/>
              <a:t> </a:t>
            </a:r>
            <a:r>
              <a:rPr lang="en-US" dirty="0" smtClean="0"/>
              <a:t>Linux </a:t>
            </a:r>
            <a:r>
              <a:rPr lang="ru-RU" dirty="0" smtClean="0"/>
              <a:t>серверов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64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7"/>
          <p:cNvSpPr txBox="1">
            <a:spLocks/>
          </p:cNvSpPr>
          <p:nvPr/>
        </p:nvSpPr>
        <p:spPr>
          <a:xfrm>
            <a:off x="3500437" y="278254"/>
            <a:ext cx="6014499" cy="735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ru-RU" sz="4800" dirty="0" smtClean="0">
                <a:latin typeface="TT Hoves DemiBold" panose="02000503030000020004"/>
                <a:ea typeface="+mn-ea"/>
                <a:cs typeface="+mn-cs"/>
              </a:rPr>
              <a:t>Таблицы </a:t>
            </a:r>
            <a:r>
              <a:rPr lang="en-US" sz="4800" dirty="0" err="1">
                <a:latin typeface="TT Hoves DemiBold" panose="02000503030000020004"/>
                <a:ea typeface="+mn-ea"/>
                <a:cs typeface="+mn-cs"/>
              </a:rPr>
              <a:t>I</a:t>
            </a:r>
            <a:r>
              <a:rPr lang="en-US" sz="4800" dirty="0" err="1" smtClean="0">
                <a:latin typeface="TT Hoves DemiBold" panose="02000503030000020004"/>
                <a:ea typeface="+mn-ea"/>
                <a:cs typeface="+mn-cs"/>
              </a:rPr>
              <a:t>ptables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  <p:sp>
        <p:nvSpPr>
          <p:cNvPr id="11" name="Текст 1"/>
          <p:cNvSpPr>
            <a:spLocks noGrp="1"/>
          </p:cNvSpPr>
          <p:nvPr>
            <p:ph type="body" sz="half" idx="4294967295"/>
          </p:nvPr>
        </p:nvSpPr>
        <p:spPr>
          <a:xfrm>
            <a:off x="356685" y="1312961"/>
            <a:ext cx="10352907" cy="261205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buClr>
                <a:srgbClr val="FF0000"/>
              </a:buClr>
              <a:buNone/>
            </a:pPr>
            <a:r>
              <a:rPr lang="ru-RU" sz="1800" dirty="0">
                <a:latin typeface="TT Hoves"/>
              </a:rPr>
              <a:t>Над цепочками правил в </a:t>
            </a:r>
            <a:r>
              <a:rPr lang="ru-RU" sz="1800" dirty="0" err="1">
                <a:latin typeface="TT Hoves"/>
              </a:rPr>
              <a:t>iptables</a:t>
            </a:r>
            <a:r>
              <a:rPr lang="ru-RU" sz="1800" dirty="0">
                <a:latin typeface="TT Hoves"/>
              </a:rPr>
              <a:t> есть еще один уровень абстракции – таблицы</a:t>
            </a:r>
            <a:r>
              <a:rPr lang="ru-RU" sz="1800" dirty="0" smtClean="0">
                <a:latin typeface="TT Hoves"/>
              </a:rPr>
              <a:t>. </a:t>
            </a:r>
            <a:r>
              <a:rPr lang="ru-RU" sz="1800" dirty="0">
                <a:latin typeface="TT Hoves"/>
              </a:rPr>
              <a:t>Фильтрация пакетов </a:t>
            </a:r>
            <a:r>
              <a:rPr lang="ru-RU" sz="1800" dirty="0" err="1">
                <a:latin typeface="TT Hoves"/>
              </a:rPr>
              <a:t>iptables</a:t>
            </a:r>
            <a:r>
              <a:rPr lang="ru-RU" sz="1800" dirty="0">
                <a:latin typeface="TT Hoves"/>
              </a:rPr>
              <a:t> осуществляется в таблице </a:t>
            </a:r>
            <a:r>
              <a:rPr lang="ru-RU" sz="1800" dirty="0" err="1">
                <a:latin typeface="TT Hoves"/>
              </a:rPr>
              <a:t>filter</a:t>
            </a:r>
            <a:r>
              <a:rPr lang="ru-RU" sz="1800" dirty="0" smtClean="0">
                <a:latin typeface="TT Hoves"/>
              </a:rPr>
              <a:t>.</a:t>
            </a:r>
            <a:endParaRPr lang="ru-RU" sz="1800" dirty="0">
              <a:latin typeface="TT Hoves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/>
              </a:rPr>
              <a:t>raw</a:t>
            </a:r>
            <a:r>
              <a:rPr lang="ru-RU" sz="1800" dirty="0">
                <a:latin typeface="TT Hoves"/>
              </a:rPr>
              <a:t> - предназначена для работы с сырыми пакетами, пока они еще не прошли </a:t>
            </a:r>
            <a:r>
              <a:rPr lang="ru-RU" sz="1800" dirty="0" smtClean="0">
                <a:latin typeface="TT Hoves"/>
              </a:rPr>
              <a:t>обработку</a:t>
            </a:r>
            <a:endParaRPr lang="ru-RU" sz="1800" dirty="0">
              <a:latin typeface="TT Hoves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/>
              </a:rPr>
              <a:t>mangle</a:t>
            </a:r>
            <a:r>
              <a:rPr lang="ru-RU" sz="1800" dirty="0">
                <a:latin typeface="TT Hoves"/>
              </a:rPr>
              <a:t> - предназначена для модификации </a:t>
            </a:r>
            <a:r>
              <a:rPr lang="ru-RU" sz="1800" dirty="0" smtClean="0">
                <a:latin typeface="TT Hoves"/>
              </a:rPr>
              <a:t>пакетов</a:t>
            </a:r>
            <a:endParaRPr lang="ru-RU" sz="1800" dirty="0">
              <a:latin typeface="TT Hoves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/>
              </a:rPr>
              <a:t>nat</a:t>
            </a:r>
            <a:r>
              <a:rPr lang="ru-RU" sz="1800" dirty="0">
                <a:latin typeface="TT Hoves"/>
              </a:rPr>
              <a:t> - обеспечивает работу </a:t>
            </a:r>
            <a:r>
              <a:rPr lang="ru-RU" sz="1800" dirty="0" err="1">
                <a:latin typeface="TT Hoves"/>
              </a:rPr>
              <a:t>nat</a:t>
            </a:r>
            <a:r>
              <a:rPr lang="ru-RU" sz="1800" dirty="0">
                <a:latin typeface="TT Hoves"/>
              </a:rPr>
              <a:t>, если </a:t>
            </a:r>
            <a:r>
              <a:rPr lang="ru-RU" sz="1800" dirty="0" smtClean="0">
                <a:latin typeface="TT Hoves"/>
              </a:rPr>
              <a:t>необходимо использовать систему </a:t>
            </a:r>
            <a:r>
              <a:rPr lang="ru-RU" sz="1800" dirty="0">
                <a:latin typeface="TT Hoves"/>
              </a:rPr>
              <a:t>в качестве </a:t>
            </a:r>
            <a:r>
              <a:rPr lang="ru-RU" sz="1800" dirty="0" smtClean="0">
                <a:latin typeface="TT Hoves"/>
              </a:rPr>
              <a:t>маршрутизатора</a:t>
            </a:r>
            <a:endParaRPr lang="ru-RU" sz="1800" dirty="0">
              <a:latin typeface="TT Hoves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/>
              </a:rPr>
              <a:t>filter</a:t>
            </a:r>
            <a:r>
              <a:rPr lang="ru-RU" sz="1800" dirty="0">
                <a:latin typeface="TT Hoves"/>
              </a:rPr>
              <a:t> - основная таблица для фильтрации пакетов, используется по умолчанию</a:t>
            </a:r>
            <a:r>
              <a:rPr lang="ru-RU" sz="1800" dirty="0" smtClean="0">
                <a:latin typeface="TT Hoves"/>
              </a:rPr>
              <a:t>.</a:t>
            </a:r>
            <a:endParaRPr lang="en-US" sz="1800" dirty="0">
              <a:latin typeface="TT Hoves"/>
            </a:endParaRPr>
          </a:p>
        </p:txBody>
      </p:sp>
      <p:pic>
        <p:nvPicPr>
          <p:cNvPr id="2050" name="Picture 2" descr="Диаграмма с таблицами iptables и chains содержит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39" y="4057469"/>
            <a:ext cx="4037922" cy="190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Текст 5"/>
          <p:cNvSpPr>
            <a:spLocks noGrp="1"/>
          </p:cNvSpPr>
          <p:nvPr>
            <p:ph type="body" sz="quarter" idx="4294967295"/>
          </p:nvPr>
        </p:nvSpPr>
        <p:spPr>
          <a:xfrm>
            <a:off x="356685" y="386768"/>
            <a:ext cx="2504502" cy="34805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Безопасность </a:t>
            </a:r>
            <a:r>
              <a:rPr lang="en-US" sz="1200" dirty="0"/>
              <a:t>Linux </a:t>
            </a:r>
            <a:r>
              <a:rPr lang="ru-RU" sz="1200" dirty="0"/>
              <a:t>серверов</a:t>
            </a:r>
          </a:p>
        </p:txBody>
      </p:sp>
    </p:spTree>
    <p:extLst>
      <p:ext uri="{BB962C8B-B14F-4D97-AF65-F5344CB8AC3E}">
        <p14:creationId xmlns:p14="http://schemas.microsoft.com/office/powerpoint/2010/main" val="34616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C86C4A-87A2-4EA7-8949-E25E6B95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9447714" cy="365125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  <p:sp>
        <p:nvSpPr>
          <p:cNvPr id="8" name="Заголовок 3"/>
          <p:cNvSpPr>
            <a:spLocks noGrp="1"/>
          </p:cNvSpPr>
          <p:nvPr>
            <p:ph type="title"/>
          </p:nvPr>
        </p:nvSpPr>
        <p:spPr>
          <a:xfrm>
            <a:off x="4841648" y="391499"/>
            <a:ext cx="2440916" cy="616307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TT Hoves DemiBold"/>
              </a:rPr>
              <a:t>Targets</a:t>
            </a:r>
            <a:endParaRPr lang="ru-RU" sz="4800" dirty="0">
              <a:latin typeface="TT Hoves DemiBold"/>
            </a:endParaRPr>
          </a:p>
        </p:txBody>
      </p:sp>
      <p:sp>
        <p:nvSpPr>
          <p:cNvPr id="9" name="Текст 1"/>
          <p:cNvSpPr>
            <a:spLocks noGrp="1"/>
          </p:cNvSpPr>
          <p:nvPr>
            <p:ph type="body" sz="half" idx="2"/>
          </p:nvPr>
        </p:nvSpPr>
        <p:spPr>
          <a:xfrm>
            <a:off x="4841648" y="1162544"/>
            <a:ext cx="6803923" cy="5695456"/>
          </a:xfrm>
        </p:spPr>
        <p:txBody>
          <a:bodyPr>
            <a:noAutofit/>
          </a:bodyPr>
          <a:lstStyle/>
          <a:p>
            <a:pPr algn="just"/>
            <a:r>
              <a:rPr lang="ru-RU" sz="1800" dirty="0">
                <a:latin typeface="TT Hoves"/>
              </a:rPr>
              <a:t>В контексте </a:t>
            </a:r>
            <a:r>
              <a:rPr lang="ru-RU" sz="1800" dirty="0" err="1">
                <a:latin typeface="TT Hoves"/>
              </a:rPr>
              <a:t>iptables</a:t>
            </a:r>
            <a:r>
              <a:rPr lang="ru-RU" sz="1800" dirty="0">
                <a:latin typeface="TT Hoves"/>
              </a:rPr>
              <a:t>, </a:t>
            </a:r>
            <a:r>
              <a:rPr lang="ru-RU" sz="1800" dirty="0" err="1">
                <a:latin typeface="TT Hoves"/>
              </a:rPr>
              <a:t>target</a:t>
            </a:r>
            <a:r>
              <a:rPr lang="ru-RU" sz="1800" dirty="0">
                <a:latin typeface="TT Hoves"/>
              </a:rPr>
              <a:t> - это действие, которое нужно проделать с пакетом или соединением, которое совпало с критериями правила.</a:t>
            </a:r>
            <a:endParaRPr lang="en-US" sz="1800" dirty="0">
              <a:latin typeface="TT Hoves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 err="1" smtClean="0">
                <a:latin typeface="TT Hoves"/>
              </a:rPr>
              <a:t>Accept</a:t>
            </a:r>
            <a:r>
              <a:rPr lang="ru-RU" sz="1800" dirty="0">
                <a:latin typeface="TT Hoves"/>
              </a:rPr>
              <a:t> — разрешить </a:t>
            </a:r>
            <a:r>
              <a:rPr lang="ru-RU" sz="1800" dirty="0" smtClean="0">
                <a:latin typeface="TT Hoves"/>
              </a:rPr>
              <a:t>прохождение пакета или установку соединения</a:t>
            </a:r>
            <a:r>
              <a:rPr lang="en-US" sz="1800" dirty="0" smtClean="0">
                <a:latin typeface="TT Hoves"/>
              </a:rPr>
              <a:t>.</a:t>
            </a:r>
            <a:endParaRPr lang="ru-RU" sz="1800" dirty="0">
              <a:latin typeface="TT Hoves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/>
              </a:rPr>
              <a:t>Drop</a:t>
            </a:r>
            <a:r>
              <a:rPr lang="ru-RU" sz="1800" dirty="0">
                <a:latin typeface="TT Hoves"/>
              </a:rPr>
              <a:t> — игнорировать соединение и вести себя так, будто его никогда не было. Действие подходит для случаев, когда нужно сделать так, чтобы источник запроса не узнал о его блокировке</a:t>
            </a:r>
            <a:r>
              <a:rPr lang="ru-RU" sz="1800" dirty="0" smtClean="0">
                <a:latin typeface="TT Hoves"/>
              </a:rPr>
              <a:t>.</a:t>
            </a:r>
            <a:endParaRPr lang="en-US" sz="1800" dirty="0" smtClean="0">
              <a:latin typeface="TT Hoves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 err="1" smtClean="0">
                <a:latin typeface="TT Hoves"/>
              </a:rPr>
              <a:t>Reject</a:t>
            </a:r>
            <a:r>
              <a:rPr lang="ru-RU" sz="1800" dirty="0">
                <a:latin typeface="TT Hoves"/>
              </a:rPr>
              <a:t> — заблокировать соединение и отправить в ответ сообщение об ошибке. Действие подходит для тех случаев, когда владелец сервера хочет дать понять, что соединение было заблокировано</a:t>
            </a:r>
            <a:r>
              <a:rPr lang="ru-RU" sz="1800" dirty="0" smtClean="0">
                <a:latin typeface="TT Hoves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1800" b="1" dirty="0">
                <a:latin typeface="TT Hoves"/>
              </a:rPr>
              <a:t>Return</a:t>
            </a:r>
            <a:r>
              <a:rPr lang="en-US" sz="1800" dirty="0">
                <a:latin typeface="TT Hoves"/>
              </a:rPr>
              <a:t> – </a:t>
            </a:r>
            <a:r>
              <a:rPr lang="ru-RU" sz="1800" dirty="0">
                <a:latin typeface="TT Hoves"/>
              </a:rPr>
              <a:t>Данное действие прекращает движение пакета по текущей цепочке правил и производит возврат в вызывающую цепочку, если текущая цепочка была вложенной</a:t>
            </a:r>
            <a:r>
              <a:rPr lang="en-US" sz="1800" dirty="0" smtClean="0">
                <a:latin typeface="TT Hoves"/>
              </a:rPr>
              <a:t>.</a:t>
            </a:r>
            <a:endParaRPr lang="ru-RU" sz="1800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761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5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9447714" cy="365125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  <p:sp>
        <p:nvSpPr>
          <p:cNvPr id="14" name="Заголовок 3"/>
          <p:cNvSpPr>
            <a:spLocks noGrp="1"/>
          </p:cNvSpPr>
          <p:nvPr>
            <p:ph type="title"/>
          </p:nvPr>
        </p:nvSpPr>
        <p:spPr>
          <a:xfrm>
            <a:off x="4813539" y="908303"/>
            <a:ext cx="7254815" cy="617870"/>
          </a:xfrm>
        </p:spPr>
        <p:txBody>
          <a:bodyPr>
            <a:noAutofit/>
          </a:bodyPr>
          <a:lstStyle/>
          <a:p>
            <a:r>
              <a:rPr lang="ru-RU" sz="4800" dirty="0" smtClean="0">
                <a:latin typeface="TT Hoves DemiBold"/>
              </a:rPr>
              <a:t>Состояния соединений</a:t>
            </a:r>
            <a:endParaRPr lang="ru-RU" sz="4800" dirty="0">
              <a:latin typeface="TT Hoves DemiBold"/>
            </a:endParaRPr>
          </a:p>
        </p:txBody>
      </p:sp>
      <p:sp>
        <p:nvSpPr>
          <p:cNvPr id="15" name="Текст 1"/>
          <p:cNvSpPr>
            <a:spLocks noGrp="1"/>
          </p:cNvSpPr>
          <p:nvPr>
            <p:ph type="body" sz="half" idx="2"/>
          </p:nvPr>
        </p:nvSpPr>
        <p:spPr>
          <a:xfrm>
            <a:off x="4813540" y="2061713"/>
            <a:ext cx="7254815" cy="4416725"/>
          </a:xfrm>
        </p:spPr>
        <p:txBody>
          <a:bodyPr>
            <a:noAutofit/>
          </a:bodyPr>
          <a:lstStyle/>
          <a:p>
            <a:pPr algn="just"/>
            <a:r>
              <a:rPr lang="ru-RU" sz="1800" dirty="0" smtClean="0">
                <a:latin typeface="TT Hoves"/>
              </a:rPr>
              <a:t>Можно </a:t>
            </a:r>
            <a:r>
              <a:rPr lang="ru-RU" sz="1800" dirty="0">
                <a:latin typeface="TT Hoves"/>
              </a:rPr>
              <a:t>ограничивать подключения к службам на основе состояния их подключения.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 smtClean="0">
                <a:latin typeface="TT Hoves"/>
              </a:rPr>
              <a:t>NEW</a:t>
            </a:r>
            <a:r>
              <a:rPr lang="ru-RU" sz="1800" dirty="0" smtClean="0">
                <a:latin typeface="TT Hoves"/>
              </a:rPr>
              <a:t> </a:t>
            </a:r>
            <a:r>
              <a:rPr lang="ru-RU" sz="1800" dirty="0">
                <a:latin typeface="TT Hoves"/>
              </a:rPr>
              <a:t>- Пакет, запрашивающий новое соединение, например, HTTP-запрос.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/>
              </a:rPr>
              <a:t>ESTABLISHED</a:t>
            </a:r>
            <a:r>
              <a:rPr lang="ru-RU" sz="1800" dirty="0">
                <a:latin typeface="TT Hoves"/>
              </a:rPr>
              <a:t> - пакет, являющийся </a:t>
            </a:r>
            <a:r>
              <a:rPr lang="ru-RU" sz="1800" dirty="0" smtClean="0">
                <a:latin typeface="TT Hoves"/>
              </a:rPr>
              <a:t>частью</a:t>
            </a:r>
            <a:r>
              <a:rPr lang="en-US" sz="1800" dirty="0" smtClean="0">
                <a:latin typeface="TT Hoves"/>
              </a:rPr>
              <a:t> </a:t>
            </a:r>
            <a:r>
              <a:rPr lang="ru-RU" sz="1800" dirty="0" smtClean="0">
                <a:latin typeface="TT Hoves"/>
              </a:rPr>
              <a:t>уже </a:t>
            </a:r>
            <a:r>
              <a:rPr lang="ru-RU" sz="1800" dirty="0">
                <a:latin typeface="TT Hoves"/>
              </a:rPr>
              <a:t>существующего соединения.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/>
              </a:rPr>
              <a:t>RELATED</a:t>
            </a:r>
            <a:r>
              <a:rPr lang="ru-RU" sz="1800" dirty="0">
                <a:latin typeface="TT Hoves"/>
              </a:rPr>
              <a:t> - пакет, запрашивающий новое соединение, но являющийся частью существующего соединения. Например, FTP использует порт 21 для установления соединения, но данные передаются через другой порт (обычно порт 20).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/>
              </a:rPr>
              <a:t>INVALID</a:t>
            </a:r>
            <a:r>
              <a:rPr lang="ru-RU" sz="1800" dirty="0">
                <a:latin typeface="TT Hoves"/>
              </a:rPr>
              <a:t> - пакет, который не является частью какого-либо соединения в таблице отслеживания соединений.</a:t>
            </a:r>
          </a:p>
        </p:txBody>
      </p:sp>
    </p:spTree>
    <p:extLst>
      <p:ext uri="{BB962C8B-B14F-4D97-AF65-F5344CB8AC3E}">
        <p14:creationId xmlns:p14="http://schemas.microsoft.com/office/powerpoint/2010/main" val="22356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9</a:t>
            </a:fld>
            <a:endParaRPr lang="ru-RU"/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1019175" y="1885561"/>
            <a:ext cx="2334973" cy="504387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dirty="0" smtClean="0">
                <a:latin typeface="TT Hoves"/>
              </a:rPr>
              <a:t>Основные команды</a:t>
            </a:r>
            <a:r>
              <a:rPr lang="ru-RU" sz="1800" dirty="0">
                <a:latin typeface="TT Hoves"/>
              </a:rPr>
              <a:t>:</a:t>
            </a:r>
          </a:p>
        </p:txBody>
      </p:sp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337377"/>
              </p:ext>
            </p:extLst>
          </p:nvPr>
        </p:nvGraphicFramePr>
        <p:xfrm>
          <a:off x="1019175" y="2233521"/>
          <a:ext cx="10153650" cy="337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372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3335253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  <a:gridCol w="5163025">
                  <a:extLst>
                    <a:ext uri="{9D8B030D-6E8A-4147-A177-3AD203B41FA5}">
                      <a16:colId xmlns:a16="http://schemas.microsoft.com/office/drawing/2014/main" val="24023289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Ключ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Синтаксис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1" dirty="0" smtClean="0">
                          <a:effectLst/>
                        </a:rPr>
                        <a:t>-</a:t>
                      </a:r>
                      <a:r>
                        <a:rPr lang="en-US" sz="1800" b="1" dirty="0" smtClean="0">
                          <a:effectLst/>
                        </a:rPr>
                        <a:t>L</a:t>
                      </a:r>
                      <a:endParaRPr lang="en-US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--list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цепочка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номер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правила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]]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Отобразить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правила в цепочке. При отсутствии аргументов, отобразит таблицу 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filter.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-S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--list-rules 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цепочка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[</a:t>
                      </a:r>
                      <a:r>
                        <a:rPr lang="ru-RU" sz="1600" dirty="0" smtClean="0">
                          <a:latin typeface="TT Hoves" panose="02000503030000020004"/>
                        </a:rPr>
                        <a:t>номер правила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]]</a:t>
                      </a:r>
                      <a:endParaRPr lang="ru-RU" sz="1600" dirty="0" smtClean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TT Hoves" panose="02000503030000020004"/>
                        </a:rPr>
                        <a:t>Вывести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правила в цепочке или во всех цепочках.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-v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T Hoves" panose="02000503030000020004"/>
                        </a:rPr>
                        <a:t>--verbose</a:t>
                      </a:r>
                      <a:endParaRPr lang="ru-RU" sz="1600" dirty="0" smtClean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Вывести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более подробную информацию.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-n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--numeric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baseline="0" dirty="0" smtClean="0">
                          <a:latin typeface="TT Hoves" panose="02000503030000020004"/>
                        </a:rPr>
                        <a:t>Отображать параметры в числовом виде.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51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-x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--exact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latin typeface="TT Hoves" panose="02000503030000020004"/>
                        </a:rPr>
                        <a:t>Отображать точные значения.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930562"/>
                  </a:ext>
                </a:extLst>
              </a:tr>
              <a:tr h="34867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-V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--version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Отобразит версию </a:t>
                      </a:r>
                      <a:r>
                        <a:rPr lang="en-US" sz="1600" dirty="0" err="1" smtClean="0">
                          <a:latin typeface="TT Hoves" panose="02000503030000020004"/>
                        </a:rPr>
                        <a:t>iptables</a:t>
                      </a:r>
                      <a:r>
                        <a:rPr lang="en-US" sz="160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36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T Hoves" panose="02000503030000020004"/>
                        </a:rPr>
                        <a:t>--line-numbers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 smtClean="0">
                          <a:latin typeface="TT Hoves" panose="02000503030000020004"/>
                        </a:rPr>
                        <a:t>Отображать</a:t>
                      </a:r>
                      <a:r>
                        <a:rPr lang="ru-RU" sz="1600" baseline="0" dirty="0" smtClean="0">
                          <a:latin typeface="TT Hoves" panose="02000503030000020004"/>
                        </a:rPr>
                        <a:t> также номера правил</a:t>
                      </a:r>
                      <a:r>
                        <a:rPr lang="en-US" sz="1600" baseline="0" dirty="0" smtClean="0">
                          <a:latin typeface="TT Hoves" panose="02000503030000020004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612706"/>
                  </a:ext>
                </a:extLst>
              </a:tr>
            </a:tbl>
          </a:graphicData>
        </a:graphic>
      </p:graphicFrame>
      <p:sp>
        <p:nvSpPr>
          <p:cNvPr id="10" name="Заголовок 7"/>
          <p:cNvSpPr txBox="1">
            <a:spLocks/>
          </p:cNvSpPr>
          <p:nvPr/>
        </p:nvSpPr>
        <p:spPr>
          <a:xfrm>
            <a:off x="3061434" y="883939"/>
            <a:ext cx="606913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ru-RU" sz="4800" dirty="0" smtClean="0">
                <a:latin typeface="TT Hoves DemiBold" panose="02000503030000020004"/>
                <a:ea typeface="+mn-ea"/>
                <a:cs typeface="+mn-cs"/>
              </a:rPr>
              <a:t>Синтаксис </a:t>
            </a:r>
            <a:r>
              <a:rPr lang="en-US" sz="4800" dirty="0" err="1">
                <a:latin typeface="TT Hoves DemiBold" panose="02000503030000020004"/>
                <a:ea typeface="+mn-ea"/>
                <a:cs typeface="+mn-cs"/>
              </a:rPr>
              <a:t>I</a:t>
            </a:r>
            <a:r>
              <a:rPr lang="en-US" sz="4800" dirty="0" err="1" smtClean="0">
                <a:latin typeface="TT Hoves DemiBold" panose="02000503030000020004"/>
                <a:ea typeface="+mn-ea"/>
                <a:cs typeface="+mn-cs"/>
              </a:rPr>
              <a:t>ptables</a:t>
            </a:r>
            <a:endParaRPr lang="ru-RU" sz="4800" dirty="0">
              <a:latin typeface="TT Hoves DemiBold" panose="02000503030000020004"/>
              <a:ea typeface="+mn-ea"/>
              <a:cs typeface="+mn-cs"/>
            </a:endParaRPr>
          </a:p>
        </p:txBody>
      </p:sp>
      <p:sp>
        <p:nvSpPr>
          <p:cNvPr id="14" name="Текст 5"/>
          <p:cNvSpPr>
            <a:spLocks noGrp="1"/>
          </p:cNvSpPr>
          <p:nvPr>
            <p:ph type="body" sz="quarter" idx="15"/>
          </p:nvPr>
        </p:nvSpPr>
        <p:spPr>
          <a:xfrm>
            <a:off x="356686" y="334528"/>
            <a:ext cx="9447714" cy="365125"/>
          </a:xfrm>
        </p:spPr>
        <p:txBody>
          <a:bodyPr/>
          <a:lstStyle/>
          <a:p>
            <a:r>
              <a:rPr lang="ru-RU" dirty="0"/>
              <a:t>Безопасность </a:t>
            </a:r>
            <a:r>
              <a:rPr lang="en-US" dirty="0"/>
              <a:t>Linux </a:t>
            </a:r>
            <a:r>
              <a:rPr lang="ru-RU" dirty="0"/>
              <a:t>серверов</a:t>
            </a:r>
          </a:p>
        </p:txBody>
      </p:sp>
    </p:spTree>
    <p:extLst>
      <p:ext uri="{BB962C8B-B14F-4D97-AF65-F5344CB8AC3E}">
        <p14:creationId xmlns:p14="http://schemas.microsoft.com/office/powerpoint/2010/main" val="38524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4852</TotalTime>
  <Words>1305</Words>
  <Application>Microsoft Office PowerPoint</Application>
  <PresentationFormat>Широкоэкранный</PresentationFormat>
  <Paragraphs>215</Paragraphs>
  <Slides>22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TT Hoves</vt:lpstr>
      <vt:lpstr>TT Hoves DemiBold</vt:lpstr>
      <vt:lpstr>Verdana</vt:lpstr>
      <vt:lpstr>Verdana Bold</vt:lpstr>
      <vt:lpstr>Verdana Bold (Заголовки)</vt:lpstr>
      <vt:lpstr>Wingdings</vt:lpstr>
      <vt:lpstr>Тема Office</vt:lpstr>
      <vt:lpstr>OS Linux</vt:lpstr>
      <vt:lpstr>Презентация PowerPoint</vt:lpstr>
      <vt:lpstr>Презентация PowerPoint</vt:lpstr>
      <vt:lpstr>Основные понятия</vt:lpstr>
      <vt:lpstr>Типы цепочек</vt:lpstr>
      <vt:lpstr>Презентация PowerPoint</vt:lpstr>
      <vt:lpstr>Targets</vt:lpstr>
      <vt:lpstr>Состояния соединений</vt:lpstr>
      <vt:lpstr>Презентация PowerPoint</vt:lpstr>
      <vt:lpstr>Презентация PowerPoint</vt:lpstr>
      <vt:lpstr>Презентация PowerPoint</vt:lpstr>
      <vt:lpstr>Рядовые атаки Linux OS </vt:lpstr>
      <vt:lpstr>Презентация PowerPoint</vt:lpstr>
      <vt:lpstr>Презентация PowerPoint</vt:lpstr>
      <vt:lpstr>Методы защиты</vt:lpstr>
      <vt:lpstr>Презентация PowerPoint</vt:lpstr>
      <vt:lpstr>Защита от brute-force</vt:lpstr>
      <vt:lpstr>Предотвращения вторжений - Fail2ban</vt:lpstr>
      <vt:lpstr>Презентация PowerPoint</vt:lpstr>
      <vt:lpstr>Установка Fail2ban</vt:lpstr>
      <vt:lpstr>Презентация PowerPoint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Софроновы</dc:creator>
  <cp:lastModifiedBy>IgorLitvin</cp:lastModifiedBy>
  <cp:revision>329</cp:revision>
  <dcterms:created xsi:type="dcterms:W3CDTF">2021-06-05T14:52:40Z</dcterms:created>
  <dcterms:modified xsi:type="dcterms:W3CDTF">2022-05-26T09:33:17Z</dcterms:modified>
</cp:coreProperties>
</file>